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68"/>
  </p:notesMasterIdLst>
  <p:sldIdLst>
    <p:sldId id="323" r:id="rId4"/>
    <p:sldId id="324" r:id="rId5"/>
    <p:sldId id="325" r:id="rId6"/>
    <p:sldId id="347" r:id="rId7"/>
    <p:sldId id="331" r:id="rId8"/>
    <p:sldId id="348" r:id="rId9"/>
    <p:sldId id="352" r:id="rId10"/>
    <p:sldId id="353" r:id="rId11"/>
    <p:sldId id="354" r:id="rId12"/>
    <p:sldId id="355" r:id="rId13"/>
    <p:sldId id="349" r:id="rId14"/>
    <p:sldId id="350" r:id="rId15"/>
    <p:sldId id="351"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424" r:id="rId37"/>
    <p:sldId id="425" r:id="rId38"/>
    <p:sldId id="398" r:id="rId39"/>
    <p:sldId id="400" r:id="rId40"/>
    <p:sldId id="402" r:id="rId41"/>
    <p:sldId id="403" r:id="rId42"/>
    <p:sldId id="404" r:id="rId43"/>
    <p:sldId id="405" r:id="rId44"/>
    <p:sldId id="406" r:id="rId45"/>
    <p:sldId id="426" r:id="rId46"/>
    <p:sldId id="427" r:id="rId47"/>
    <p:sldId id="429" r:id="rId48"/>
    <p:sldId id="428" r:id="rId49"/>
    <p:sldId id="410" r:id="rId50"/>
    <p:sldId id="411" r:id="rId51"/>
    <p:sldId id="412" r:id="rId52"/>
    <p:sldId id="413" r:id="rId53"/>
    <p:sldId id="414" r:id="rId54"/>
    <p:sldId id="415" r:id="rId55"/>
    <p:sldId id="417" r:id="rId56"/>
    <p:sldId id="419" r:id="rId57"/>
    <p:sldId id="420" r:id="rId58"/>
    <p:sldId id="418" r:id="rId59"/>
    <p:sldId id="421" r:id="rId60"/>
    <p:sldId id="422" r:id="rId61"/>
    <p:sldId id="423" r:id="rId62"/>
    <p:sldId id="430" r:id="rId63"/>
    <p:sldId id="431" r:id="rId64"/>
    <p:sldId id="432" r:id="rId65"/>
    <p:sldId id="433" r:id="rId66"/>
    <p:sldId id="434" r:id="rId6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E08C"/>
    <a:srgbClr val="FEEF98"/>
    <a:srgbClr val="FEEB76"/>
    <a:srgbClr val="F66148"/>
    <a:srgbClr val="F99504"/>
    <a:srgbClr val="00C7A6"/>
    <a:srgbClr val="00C9A8"/>
    <a:srgbClr val="EFE5F7"/>
    <a:srgbClr val="D1B2E8"/>
    <a:srgbClr val="B38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9" autoAdjust="0"/>
    <p:restoredTop sz="95761" autoAdjust="0"/>
  </p:normalViewPr>
  <p:slideViewPr>
    <p:cSldViewPr snapToGrid="0">
      <p:cViewPr varScale="1">
        <p:scale>
          <a:sx n="111" d="100"/>
          <a:sy n="111" d="100"/>
        </p:scale>
        <p:origin x="632" y="200"/>
      </p:cViewPr>
      <p:guideLst>
        <p:guide orient="horz" pos="2376"/>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De La Cruz Iturria" userId="4a414b1d-5b8b-4d85-b8ee-16bc50fc2cff" providerId="ADAL" clId="{23671AFF-1445-49F5-8965-26C53A95CCD6}"/>
    <pc:docChg chg="modSld">
      <pc:chgData name="Amaia De La Cruz Iturria" userId="4a414b1d-5b8b-4d85-b8ee-16bc50fc2cff" providerId="ADAL" clId="{23671AFF-1445-49F5-8965-26C53A95CCD6}" dt="2024-01-09T22:50:11.291" v="1" actId="20577"/>
      <pc:docMkLst>
        <pc:docMk/>
      </pc:docMkLst>
      <pc:sldChg chg="modSp mod">
        <pc:chgData name="Amaia De La Cruz Iturria" userId="4a414b1d-5b8b-4d85-b8ee-16bc50fc2cff" providerId="ADAL" clId="{23671AFF-1445-49F5-8965-26C53A95CCD6}" dt="2024-01-09T22:50:11.291" v="1" actId="20577"/>
        <pc:sldMkLst>
          <pc:docMk/>
          <pc:sldMk cId="1478167254" sldId="323"/>
        </pc:sldMkLst>
      </pc:sldChg>
    </pc:docChg>
  </pc:docChgLst>
  <pc:docChgLst>
    <pc:chgData name="Iratxe Ainara Montoya Uriarte" userId="68aa3af8-6a1d-4368-9a7e-8ddf505350e9" providerId="ADAL" clId="{AB7576A8-0D4B-A94B-B29A-EBE4E9FD13CB}"/>
    <pc:docChg chg="modSld">
      <pc:chgData name="Iratxe Ainara Montoya Uriarte" userId="68aa3af8-6a1d-4368-9a7e-8ddf505350e9" providerId="ADAL" clId="{AB7576A8-0D4B-A94B-B29A-EBE4E9FD13CB}" dt="2024-12-14T11:26:24.366" v="17" actId="20577"/>
      <pc:docMkLst>
        <pc:docMk/>
      </pc:docMkLst>
      <pc:sldChg chg="modSp mod">
        <pc:chgData name="Iratxe Ainara Montoya Uriarte" userId="68aa3af8-6a1d-4368-9a7e-8ddf505350e9" providerId="ADAL" clId="{AB7576A8-0D4B-A94B-B29A-EBE4E9FD13CB}" dt="2024-12-14T11:26:24.366" v="17" actId="20577"/>
        <pc:sldMkLst>
          <pc:docMk/>
          <pc:sldMk cId="290352704" sldId="331"/>
        </pc:sldMkLst>
        <pc:spChg chg="mod">
          <ac:chgData name="Iratxe Ainara Montoya Uriarte" userId="68aa3af8-6a1d-4368-9a7e-8ddf505350e9" providerId="ADAL" clId="{AB7576A8-0D4B-A94B-B29A-EBE4E9FD13CB}" dt="2024-12-14T11:26:24.366" v="17" actId="20577"/>
          <ac:spMkLst>
            <pc:docMk/>
            <pc:sldMk cId="290352704" sldId="331"/>
            <ac:spMk id="29" creationId="{AFC2F1AF-DA7C-44EB-8C9A-77DAB73A32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381BB-3601-45BB-A962-31D6E39C20FD}" type="datetimeFigureOut">
              <a:rPr lang="es-ES" smtClean="0"/>
              <a:t>14/12/24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76F42-19C9-4477-A52B-2F9CB76F7143}" type="slidenum">
              <a:rPr lang="es-ES" smtClean="0"/>
              <a:t>‹Nº›</a:t>
            </a:fld>
            <a:endParaRPr lang="es-ES"/>
          </a:p>
        </p:txBody>
      </p:sp>
    </p:spTree>
    <p:extLst>
      <p:ext uri="{BB962C8B-B14F-4D97-AF65-F5344CB8AC3E}">
        <p14:creationId xmlns:p14="http://schemas.microsoft.com/office/powerpoint/2010/main" val="1418820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a:t>
            </a:fld>
            <a:endParaRPr lang="es-ES"/>
          </a:p>
        </p:txBody>
      </p:sp>
    </p:spTree>
    <p:extLst>
      <p:ext uri="{BB962C8B-B14F-4D97-AF65-F5344CB8AC3E}">
        <p14:creationId xmlns:p14="http://schemas.microsoft.com/office/powerpoint/2010/main" val="1864187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15</a:t>
            </a:fld>
            <a:endParaRPr lang="es-ES"/>
          </a:p>
        </p:txBody>
      </p:sp>
    </p:spTree>
    <p:extLst>
      <p:ext uri="{BB962C8B-B14F-4D97-AF65-F5344CB8AC3E}">
        <p14:creationId xmlns:p14="http://schemas.microsoft.com/office/powerpoint/2010/main" val="327579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16</a:t>
            </a:fld>
            <a:endParaRPr lang="es-ES"/>
          </a:p>
        </p:txBody>
      </p:sp>
    </p:spTree>
    <p:extLst>
      <p:ext uri="{BB962C8B-B14F-4D97-AF65-F5344CB8AC3E}">
        <p14:creationId xmlns:p14="http://schemas.microsoft.com/office/powerpoint/2010/main" val="606610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17</a:t>
            </a:fld>
            <a:endParaRPr lang="es-ES"/>
          </a:p>
        </p:txBody>
      </p:sp>
    </p:spTree>
    <p:extLst>
      <p:ext uri="{BB962C8B-B14F-4D97-AF65-F5344CB8AC3E}">
        <p14:creationId xmlns:p14="http://schemas.microsoft.com/office/powerpoint/2010/main" val="3709383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18</a:t>
            </a:fld>
            <a:endParaRPr lang="es-ES"/>
          </a:p>
        </p:txBody>
      </p:sp>
    </p:spTree>
    <p:extLst>
      <p:ext uri="{BB962C8B-B14F-4D97-AF65-F5344CB8AC3E}">
        <p14:creationId xmlns:p14="http://schemas.microsoft.com/office/powerpoint/2010/main" val="175616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19</a:t>
            </a:fld>
            <a:endParaRPr lang="es-ES"/>
          </a:p>
        </p:txBody>
      </p:sp>
    </p:spTree>
    <p:extLst>
      <p:ext uri="{BB962C8B-B14F-4D97-AF65-F5344CB8AC3E}">
        <p14:creationId xmlns:p14="http://schemas.microsoft.com/office/powerpoint/2010/main" val="418361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20</a:t>
            </a:fld>
            <a:endParaRPr lang="es-ES"/>
          </a:p>
        </p:txBody>
      </p:sp>
    </p:spTree>
    <p:extLst>
      <p:ext uri="{BB962C8B-B14F-4D97-AF65-F5344CB8AC3E}">
        <p14:creationId xmlns:p14="http://schemas.microsoft.com/office/powerpoint/2010/main" val="4146939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21</a:t>
            </a:fld>
            <a:endParaRPr lang="es-ES"/>
          </a:p>
        </p:txBody>
      </p:sp>
    </p:spTree>
    <p:extLst>
      <p:ext uri="{BB962C8B-B14F-4D97-AF65-F5344CB8AC3E}">
        <p14:creationId xmlns:p14="http://schemas.microsoft.com/office/powerpoint/2010/main" val="111528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22</a:t>
            </a:fld>
            <a:endParaRPr lang="es-ES"/>
          </a:p>
        </p:txBody>
      </p:sp>
    </p:spTree>
    <p:extLst>
      <p:ext uri="{BB962C8B-B14F-4D97-AF65-F5344CB8AC3E}">
        <p14:creationId xmlns:p14="http://schemas.microsoft.com/office/powerpoint/2010/main" val="4038121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23</a:t>
            </a:fld>
            <a:endParaRPr lang="es-ES"/>
          </a:p>
        </p:txBody>
      </p:sp>
    </p:spTree>
    <p:extLst>
      <p:ext uri="{BB962C8B-B14F-4D97-AF65-F5344CB8AC3E}">
        <p14:creationId xmlns:p14="http://schemas.microsoft.com/office/powerpoint/2010/main" val="2211861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24</a:t>
            </a:fld>
            <a:endParaRPr lang="es-ES"/>
          </a:p>
        </p:txBody>
      </p:sp>
    </p:spTree>
    <p:extLst>
      <p:ext uri="{BB962C8B-B14F-4D97-AF65-F5344CB8AC3E}">
        <p14:creationId xmlns:p14="http://schemas.microsoft.com/office/powerpoint/2010/main" val="66404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6</a:t>
            </a:fld>
            <a:endParaRPr lang="es-ES"/>
          </a:p>
        </p:txBody>
      </p:sp>
    </p:spTree>
    <p:extLst>
      <p:ext uri="{BB962C8B-B14F-4D97-AF65-F5344CB8AC3E}">
        <p14:creationId xmlns:p14="http://schemas.microsoft.com/office/powerpoint/2010/main" val="2250471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25</a:t>
            </a:fld>
            <a:endParaRPr lang="es-ES"/>
          </a:p>
        </p:txBody>
      </p:sp>
    </p:spTree>
    <p:extLst>
      <p:ext uri="{BB962C8B-B14F-4D97-AF65-F5344CB8AC3E}">
        <p14:creationId xmlns:p14="http://schemas.microsoft.com/office/powerpoint/2010/main" val="701688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26</a:t>
            </a:fld>
            <a:endParaRPr lang="es-ES"/>
          </a:p>
        </p:txBody>
      </p:sp>
    </p:spTree>
    <p:extLst>
      <p:ext uri="{BB962C8B-B14F-4D97-AF65-F5344CB8AC3E}">
        <p14:creationId xmlns:p14="http://schemas.microsoft.com/office/powerpoint/2010/main" val="1922285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28</a:t>
            </a:fld>
            <a:endParaRPr lang="es-ES"/>
          </a:p>
        </p:txBody>
      </p:sp>
    </p:spTree>
    <p:extLst>
      <p:ext uri="{BB962C8B-B14F-4D97-AF65-F5344CB8AC3E}">
        <p14:creationId xmlns:p14="http://schemas.microsoft.com/office/powerpoint/2010/main" val="1701561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29</a:t>
            </a:fld>
            <a:endParaRPr lang="es-ES"/>
          </a:p>
        </p:txBody>
      </p:sp>
    </p:spTree>
    <p:extLst>
      <p:ext uri="{BB962C8B-B14F-4D97-AF65-F5344CB8AC3E}">
        <p14:creationId xmlns:p14="http://schemas.microsoft.com/office/powerpoint/2010/main" val="533587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30</a:t>
            </a:fld>
            <a:endParaRPr lang="es-ES"/>
          </a:p>
        </p:txBody>
      </p:sp>
    </p:spTree>
    <p:extLst>
      <p:ext uri="{BB962C8B-B14F-4D97-AF65-F5344CB8AC3E}">
        <p14:creationId xmlns:p14="http://schemas.microsoft.com/office/powerpoint/2010/main" val="3189939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31</a:t>
            </a:fld>
            <a:endParaRPr lang="es-ES"/>
          </a:p>
        </p:txBody>
      </p:sp>
    </p:spTree>
    <p:extLst>
      <p:ext uri="{BB962C8B-B14F-4D97-AF65-F5344CB8AC3E}">
        <p14:creationId xmlns:p14="http://schemas.microsoft.com/office/powerpoint/2010/main" val="2966354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32</a:t>
            </a:fld>
            <a:endParaRPr lang="es-ES"/>
          </a:p>
        </p:txBody>
      </p:sp>
    </p:spTree>
    <p:extLst>
      <p:ext uri="{BB962C8B-B14F-4D97-AF65-F5344CB8AC3E}">
        <p14:creationId xmlns:p14="http://schemas.microsoft.com/office/powerpoint/2010/main" val="2411304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33</a:t>
            </a:fld>
            <a:endParaRPr lang="es-ES"/>
          </a:p>
        </p:txBody>
      </p:sp>
    </p:spTree>
    <p:extLst>
      <p:ext uri="{BB962C8B-B14F-4D97-AF65-F5344CB8AC3E}">
        <p14:creationId xmlns:p14="http://schemas.microsoft.com/office/powerpoint/2010/main" val="2066745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34</a:t>
            </a:fld>
            <a:endParaRPr lang="es-ES"/>
          </a:p>
        </p:txBody>
      </p:sp>
    </p:spTree>
    <p:extLst>
      <p:ext uri="{BB962C8B-B14F-4D97-AF65-F5344CB8AC3E}">
        <p14:creationId xmlns:p14="http://schemas.microsoft.com/office/powerpoint/2010/main" val="2625961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35</a:t>
            </a:fld>
            <a:endParaRPr lang="es-ES"/>
          </a:p>
        </p:txBody>
      </p:sp>
    </p:spTree>
    <p:extLst>
      <p:ext uri="{BB962C8B-B14F-4D97-AF65-F5344CB8AC3E}">
        <p14:creationId xmlns:p14="http://schemas.microsoft.com/office/powerpoint/2010/main" val="4241915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7</a:t>
            </a:fld>
            <a:endParaRPr lang="es-ES"/>
          </a:p>
        </p:txBody>
      </p:sp>
    </p:spTree>
    <p:extLst>
      <p:ext uri="{BB962C8B-B14F-4D97-AF65-F5344CB8AC3E}">
        <p14:creationId xmlns:p14="http://schemas.microsoft.com/office/powerpoint/2010/main" val="1761632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36</a:t>
            </a:fld>
            <a:endParaRPr lang="es-ES"/>
          </a:p>
        </p:txBody>
      </p:sp>
    </p:spTree>
    <p:extLst>
      <p:ext uri="{BB962C8B-B14F-4D97-AF65-F5344CB8AC3E}">
        <p14:creationId xmlns:p14="http://schemas.microsoft.com/office/powerpoint/2010/main" val="1185178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37</a:t>
            </a:fld>
            <a:endParaRPr lang="es-ES"/>
          </a:p>
        </p:txBody>
      </p:sp>
    </p:spTree>
    <p:extLst>
      <p:ext uri="{BB962C8B-B14F-4D97-AF65-F5344CB8AC3E}">
        <p14:creationId xmlns:p14="http://schemas.microsoft.com/office/powerpoint/2010/main" val="3385645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38</a:t>
            </a:fld>
            <a:endParaRPr lang="es-ES"/>
          </a:p>
        </p:txBody>
      </p:sp>
    </p:spTree>
    <p:extLst>
      <p:ext uri="{BB962C8B-B14F-4D97-AF65-F5344CB8AC3E}">
        <p14:creationId xmlns:p14="http://schemas.microsoft.com/office/powerpoint/2010/main" val="181389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39</a:t>
            </a:fld>
            <a:endParaRPr lang="es-ES"/>
          </a:p>
        </p:txBody>
      </p:sp>
    </p:spTree>
    <p:extLst>
      <p:ext uri="{BB962C8B-B14F-4D97-AF65-F5344CB8AC3E}">
        <p14:creationId xmlns:p14="http://schemas.microsoft.com/office/powerpoint/2010/main" val="3648545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40</a:t>
            </a:fld>
            <a:endParaRPr lang="es-ES"/>
          </a:p>
        </p:txBody>
      </p:sp>
    </p:spTree>
    <p:extLst>
      <p:ext uri="{BB962C8B-B14F-4D97-AF65-F5344CB8AC3E}">
        <p14:creationId xmlns:p14="http://schemas.microsoft.com/office/powerpoint/2010/main" val="3199005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41</a:t>
            </a:fld>
            <a:endParaRPr lang="es-ES"/>
          </a:p>
        </p:txBody>
      </p:sp>
    </p:spTree>
    <p:extLst>
      <p:ext uri="{BB962C8B-B14F-4D97-AF65-F5344CB8AC3E}">
        <p14:creationId xmlns:p14="http://schemas.microsoft.com/office/powerpoint/2010/main" val="4236036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42</a:t>
            </a:fld>
            <a:endParaRPr lang="es-ES"/>
          </a:p>
        </p:txBody>
      </p:sp>
    </p:spTree>
    <p:extLst>
      <p:ext uri="{BB962C8B-B14F-4D97-AF65-F5344CB8AC3E}">
        <p14:creationId xmlns:p14="http://schemas.microsoft.com/office/powerpoint/2010/main" val="1196546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43</a:t>
            </a:fld>
            <a:endParaRPr lang="es-ES"/>
          </a:p>
        </p:txBody>
      </p:sp>
    </p:spTree>
    <p:extLst>
      <p:ext uri="{BB962C8B-B14F-4D97-AF65-F5344CB8AC3E}">
        <p14:creationId xmlns:p14="http://schemas.microsoft.com/office/powerpoint/2010/main" val="132644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44</a:t>
            </a:fld>
            <a:endParaRPr lang="es-ES"/>
          </a:p>
        </p:txBody>
      </p:sp>
    </p:spTree>
    <p:extLst>
      <p:ext uri="{BB962C8B-B14F-4D97-AF65-F5344CB8AC3E}">
        <p14:creationId xmlns:p14="http://schemas.microsoft.com/office/powerpoint/2010/main" val="2483099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45</a:t>
            </a:fld>
            <a:endParaRPr lang="es-ES"/>
          </a:p>
        </p:txBody>
      </p:sp>
    </p:spTree>
    <p:extLst>
      <p:ext uri="{BB962C8B-B14F-4D97-AF65-F5344CB8AC3E}">
        <p14:creationId xmlns:p14="http://schemas.microsoft.com/office/powerpoint/2010/main" val="9588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8</a:t>
            </a:fld>
            <a:endParaRPr lang="es-ES"/>
          </a:p>
        </p:txBody>
      </p:sp>
    </p:spTree>
    <p:extLst>
      <p:ext uri="{BB962C8B-B14F-4D97-AF65-F5344CB8AC3E}">
        <p14:creationId xmlns:p14="http://schemas.microsoft.com/office/powerpoint/2010/main" val="3979230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46</a:t>
            </a:fld>
            <a:endParaRPr lang="es-ES"/>
          </a:p>
        </p:txBody>
      </p:sp>
    </p:spTree>
    <p:extLst>
      <p:ext uri="{BB962C8B-B14F-4D97-AF65-F5344CB8AC3E}">
        <p14:creationId xmlns:p14="http://schemas.microsoft.com/office/powerpoint/2010/main" val="2111983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47</a:t>
            </a:fld>
            <a:endParaRPr lang="es-ES"/>
          </a:p>
        </p:txBody>
      </p:sp>
    </p:spTree>
    <p:extLst>
      <p:ext uri="{BB962C8B-B14F-4D97-AF65-F5344CB8AC3E}">
        <p14:creationId xmlns:p14="http://schemas.microsoft.com/office/powerpoint/2010/main" val="1359576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48</a:t>
            </a:fld>
            <a:endParaRPr lang="es-ES"/>
          </a:p>
        </p:txBody>
      </p:sp>
    </p:spTree>
    <p:extLst>
      <p:ext uri="{BB962C8B-B14F-4D97-AF65-F5344CB8AC3E}">
        <p14:creationId xmlns:p14="http://schemas.microsoft.com/office/powerpoint/2010/main" val="17792601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49</a:t>
            </a:fld>
            <a:endParaRPr lang="es-ES"/>
          </a:p>
        </p:txBody>
      </p:sp>
    </p:spTree>
    <p:extLst>
      <p:ext uri="{BB962C8B-B14F-4D97-AF65-F5344CB8AC3E}">
        <p14:creationId xmlns:p14="http://schemas.microsoft.com/office/powerpoint/2010/main" val="1256956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50</a:t>
            </a:fld>
            <a:endParaRPr lang="es-ES"/>
          </a:p>
        </p:txBody>
      </p:sp>
    </p:spTree>
    <p:extLst>
      <p:ext uri="{BB962C8B-B14F-4D97-AF65-F5344CB8AC3E}">
        <p14:creationId xmlns:p14="http://schemas.microsoft.com/office/powerpoint/2010/main" val="160504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51</a:t>
            </a:fld>
            <a:endParaRPr lang="es-ES"/>
          </a:p>
        </p:txBody>
      </p:sp>
    </p:spTree>
    <p:extLst>
      <p:ext uri="{BB962C8B-B14F-4D97-AF65-F5344CB8AC3E}">
        <p14:creationId xmlns:p14="http://schemas.microsoft.com/office/powerpoint/2010/main" val="2436983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52</a:t>
            </a:fld>
            <a:endParaRPr lang="es-ES"/>
          </a:p>
        </p:txBody>
      </p:sp>
    </p:spTree>
    <p:extLst>
      <p:ext uri="{BB962C8B-B14F-4D97-AF65-F5344CB8AC3E}">
        <p14:creationId xmlns:p14="http://schemas.microsoft.com/office/powerpoint/2010/main" val="429108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53</a:t>
            </a:fld>
            <a:endParaRPr lang="es-ES"/>
          </a:p>
        </p:txBody>
      </p:sp>
    </p:spTree>
    <p:extLst>
      <p:ext uri="{BB962C8B-B14F-4D97-AF65-F5344CB8AC3E}">
        <p14:creationId xmlns:p14="http://schemas.microsoft.com/office/powerpoint/2010/main" val="3029435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54</a:t>
            </a:fld>
            <a:endParaRPr lang="es-ES"/>
          </a:p>
        </p:txBody>
      </p:sp>
    </p:spTree>
    <p:extLst>
      <p:ext uri="{BB962C8B-B14F-4D97-AF65-F5344CB8AC3E}">
        <p14:creationId xmlns:p14="http://schemas.microsoft.com/office/powerpoint/2010/main" val="1958653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55</a:t>
            </a:fld>
            <a:endParaRPr lang="es-ES"/>
          </a:p>
        </p:txBody>
      </p:sp>
    </p:spTree>
    <p:extLst>
      <p:ext uri="{BB962C8B-B14F-4D97-AF65-F5344CB8AC3E}">
        <p14:creationId xmlns:p14="http://schemas.microsoft.com/office/powerpoint/2010/main" val="7720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9</a:t>
            </a:fld>
            <a:endParaRPr lang="es-ES"/>
          </a:p>
        </p:txBody>
      </p:sp>
    </p:spTree>
    <p:extLst>
      <p:ext uri="{BB962C8B-B14F-4D97-AF65-F5344CB8AC3E}">
        <p14:creationId xmlns:p14="http://schemas.microsoft.com/office/powerpoint/2010/main" val="3394484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56</a:t>
            </a:fld>
            <a:endParaRPr lang="es-ES"/>
          </a:p>
        </p:txBody>
      </p:sp>
    </p:spTree>
    <p:extLst>
      <p:ext uri="{BB962C8B-B14F-4D97-AF65-F5344CB8AC3E}">
        <p14:creationId xmlns:p14="http://schemas.microsoft.com/office/powerpoint/2010/main" val="3725356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57</a:t>
            </a:fld>
            <a:endParaRPr lang="es-ES"/>
          </a:p>
        </p:txBody>
      </p:sp>
    </p:spTree>
    <p:extLst>
      <p:ext uri="{BB962C8B-B14F-4D97-AF65-F5344CB8AC3E}">
        <p14:creationId xmlns:p14="http://schemas.microsoft.com/office/powerpoint/2010/main" val="41944564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58</a:t>
            </a:fld>
            <a:endParaRPr lang="es-ES"/>
          </a:p>
        </p:txBody>
      </p:sp>
    </p:spTree>
    <p:extLst>
      <p:ext uri="{BB962C8B-B14F-4D97-AF65-F5344CB8AC3E}">
        <p14:creationId xmlns:p14="http://schemas.microsoft.com/office/powerpoint/2010/main" val="7973309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59</a:t>
            </a:fld>
            <a:endParaRPr lang="es-ES"/>
          </a:p>
        </p:txBody>
      </p:sp>
    </p:spTree>
    <p:extLst>
      <p:ext uri="{BB962C8B-B14F-4D97-AF65-F5344CB8AC3E}">
        <p14:creationId xmlns:p14="http://schemas.microsoft.com/office/powerpoint/2010/main" val="1858443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60</a:t>
            </a:fld>
            <a:endParaRPr lang="es-ES"/>
          </a:p>
        </p:txBody>
      </p:sp>
    </p:spTree>
    <p:extLst>
      <p:ext uri="{BB962C8B-B14F-4D97-AF65-F5344CB8AC3E}">
        <p14:creationId xmlns:p14="http://schemas.microsoft.com/office/powerpoint/2010/main" val="42280094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62</a:t>
            </a:fld>
            <a:endParaRPr lang="es-ES"/>
          </a:p>
        </p:txBody>
      </p:sp>
    </p:spTree>
    <p:extLst>
      <p:ext uri="{BB962C8B-B14F-4D97-AF65-F5344CB8AC3E}">
        <p14:creationId xmlns:p14="http://schemas.microsoft.com/office/powerpoint/2010/main" val="11990295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63</a:t>
            </a:fld>
            <a:endParaRPr lang="es-ES"/>
          </a:p>
        </p:txBody>
      </p:sp>
    </p:spTree>
    <p:extLst>
      <p:ext uri="{BB962C8B-B14F-4D97-AF65-F5344CB8AC3E}">
        <p14:creationId xmlns:p14="http://schemas.microsoft.com/office/powerpoint/2010/main" val="697774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64</a:t>
            </a:fld>
            <a:endParaRPr lang="es-ES"/>
          </a:p>
        </p:txBody>
      </p:sp>
    </p:spTree>
    <p:extLst>
      <p:ext uri="{BB962C8B-B14F-4D97-AF65-F5344CB8AC3E}">
        <p14:creationId xmlns:p14="http://schemas.microsoft.com/office/powerpoint/2010/main" val="263362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10</a:t>
            </a:fld>
            <a:endParaRPr lang="es-ES"/>
          </a:p>
        </p:txBody>
      </p:sp>
    </p:spTree>
    <p:extLst>
      <p:ext uri="{BB962C8B-B14F-4D97-AF65-F5344CB8AC3E}">
        <p14:creationId xmlns:p14="http://schemas.microsoft.com/office/powerpoint/2010/main" val="922748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12</a:t>
            </a:fld>
            <a:endParaRPr lang="es-ES"/>
          </a:p>
        </p:txBody>
      </p:sp>
    </p:spTree>
    <p:extLst>
      <p:ext uri="{BB962C8B-B14F-4D97-AF65-F5344CB8AC3E}">
        <p14:creationId xmlns:p14="http://schemas.microsoft.com/office/powerpoint/2010/main" val="3571843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13</a:t>
            </a:fld>
            <a:endParaRPr lang="es-ES"/>
          </a:p>
        </p:txBody>
      </p:sp>
    </p:spTree>
    <p:extLst>
      <p:ext uri="{BB962C8B-B14F-4D97-AF65-F5344CB8AC3E}">
        <p14:creationId xmlns:p14="http://schemas.microsoft.com/office/powerpoint/2010/main" val="403586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7A76F42-19C9-4477-A52B-2F9CB76F7143}" type="slidenum">
              <a:rPr lang="es-ES" smtClean="0"/>
              <a:t>14</a:t>
            </a:fld>
            <a:endParaRPr lang="es-ES"/>
          </a:p>
        </p:txBody>
      </p:sp>
    </p:spTree>
    <p:extLst>
      <p:ext uri="{BB962C8B-B14F-4D97-AF65-F5344CB8AC3E}">
        <p14:creationId xmlns:p14="http://schemas.microsoft.com/office/powerpoint/2010/main" val="616572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5473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28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4574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6726" y="1955549"/>
            <a:ext cx="6355274" cy="147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726" y="3594462"/>
            <a:ext cx="5184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6824"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5775"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812607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893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40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Contents slide layout">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62739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60" r:id="rId3"/>
    <p:sldLayoutId id="2147483761" r:id="rId4"/>
    <p:sldLayoutId id="2147483763" r:id="rId5"/>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6" r:id="rId3"/>
    <p:sldLayoutId id="2147483740" r:id="rId4"/>
    <p:sldLayoutId id="2147483741" r:id="rId5"/>
    <p:sldLayoutId id="2147483742" r:id="rId6"/>
    <p:sldLayoutId id="2147483738" r:id="rId7"/>
    <p:sldLayoutId id="2147483743" r:id="rId8"/>
    <p:sldLayoutId id="2147483745" r:id="rId9"/>
    <p:sldLayoutId id="2147483747" r:id="rId10"/>
    <p:sldLayoutId id="2147483746" r:id="rId11"/>
    <p:sldLayoutId id="2147483744" r:id="rId12"/>
    <p:sldLayoutId id="2147483765" r:id="rId13"/>
    <p:sldLayoutId id="2147483766" r:id="rId14"/>
    <p:sldLayoutId id="2147483767" r:id="rId15"/>
    <p:sldLayoutId id="2147483768" r:id="rId16"/>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youtube.com/watch?v=uwbHOpp9xkc"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FVozZVUNOOA"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playground.tensorflow.org/#activation=tanh&amp;batchSize=10&amp;dataset=circle&amp;regDataset=reg-plane&amp;learningRate=0.03&amp;regularizationRate=0&amp;noise=0&amp;networkShape=4,2&amp;seed=0.43669&amp;showTestData=false&amp;discretize=false&amp;percTrainData=50&amp;x=true&amp;y=true&amp;xTimesY=false&amp;xSquared=false&amp;ySquared=false&amp;cosX=false&amp;sinX=false&amp;cosY=false&amp;sinY=false&amp;collectStats=false&amp;problem=classification&amp;initZero=false&amp;hideText=fals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youtube.com/watch?v=A6FiCDoz8_4" TargetMode="Externa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k964_uNn3l0" TargetMode="External"/><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s://www.youtube.com/watch?v=M5QHwkkHgAA" TargetMode="External"/><Relationship Id="rId4" Type="http://schemas.openxmlformats.org/officeDocument/2006/relationships/hyperlink" Target="https://www.youtube.com/watch?v=eNIqz_noix8"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MRIv2IwFTPg"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hyperlink" Target="https://www.youtube.com/watch?v=M5QHwkkHgAA" TargetMode="External"/><Relationship Id="rId4" Type="http://schemas.openxmlformats.org/officeDocument/2006/relationships/hyperlink" Target="https://www.youtube.com/watch?v=eNIqz_noix8"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hyperlink" Target="https://www.youtube.com/watch?v=M5QHwkkHgAA" TargetMode="External"/><Relationship Id="rId4" Type="http://schemas.openxmlformats.org/officeDocument/2006/relationships/hyperlink" Target="https://www.youtube.com/watch?v=eNIqz_noix8"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www.youtube.com/watch?v=M5QHwkkHgAA" TargetMode="External"/><Relationship Id="rId5" Type="http://schemas.openxmlformats.org/officeDocument/2006/relationships/hyperlink" Target="https://www.youtube.com/watch?v=eNIqz_noix8" TargetMode="Externa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hyperlink" Target="https://www.youtube.com/watch?v=M5QHwkkHgAA" TargetMode="External"/><Relationship Id="rId4" Type="http://schemas.openxmlformats.org/officeDocument/2006/relationships/hyperlink" Target="https://www.youtube.com/watch?v=eNIqz_noix8"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hyperlink" Target="https://www.youtube.com/watch?v=M5QHwkkHgAA" TargetMode="External"/><Relationship Id="rId4" Type="http://schemas.openxmlformats.org/officeDocument/2006/relationships/hyperlink" Target="https://www.youtube.com/watch?v=eNIqz_noix8"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hyperlink" Target="https://www.youtube.com/watch?v=M5QHwkkHgAA" TargetMode="External"/><Relationship Id="rId4" Type="http://schemas.openxmlformats.org/officeDocument/2006/relationships/hyperlink" Target="https://www.youtube.com/watch?v=eNIqz_noix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hyperlink" Target="https://www.youtube.com/watch?v=M5QHwkkHgAA" TargetMode="External"/><Relationship Id="rId4" Type="http://schemas.openxmlformats.org/officeDocument/2006/relationships/hyperlink" Target="https://www.youtube.com/watch?v=eNIqz_noix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https://www.youtube.com/watch?v=M5QHwkkHgAA" TargetMode="External"/><Relationship Id="rId4" Type="http://schemas.openxmlformats.org/officeDocument/2006/relationships/hyperlink" Target="https://www.youtube.com/watch?v=eNIqz_noix8"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eNIqz_noix8"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https://www.youtube.com/watch?v=M5QHwkkHgAA"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youtube.com/watch?v=eNIqz_noix8" TargetMode="External"/><Relationship Id="rId7"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www.youtube.com/watch?v=M5QHwkkHgA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7-6X3DTt3R8"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hyperlink" Target="https://www.youtube.com/watch?v=TJJOz6thSfk" TargetMode="Externa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hyperlink" Target="https://www.aprendemachinelearning.com/sets-de-entrenamiento-test-validacion-cruzada/"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807683" y="2571487"/>
            <a:ext cx="6022421" cy="1754326"/>
          </a:xfrm>
          <a:prstGeom prst="rect">
            <a:avLst/>
          </a:prstGeom>
          <a:noFill/>
        </p:spPr>
        <p:txBody>
          <a:bodyPr wrap="square" rtlCol="0" anchor="ctr">
            <a:spAutoFit/>
          </a:bodyPr>
          <a:lstStyle/>
          <a:p>
            <a:r>
              <a:rPr lang="en-US" altLang="ko-KR" sz="5400">
                <a:solidFill>
                  <a:schemeClr val="bg1"/>
                </a:solidFill>
                <a:cs typeface="Arial" pitchFamily="34" charset="0"/>
              </a:rPr>
              <a:t>UD04 </a:t>
            </a:r>
            <a:r>
              <a:rPr lang="en-US" altLang="ko-KR" sz="5400" dirty="0">
                <a:solidFill>
                  <a:schemeClr val="bg1"/>
                </a:solidFill>
                <a:cs typeface="Arial" pitchFamily="34" charset="0"/>
              </a:rPr>
              <a:t>– </a:t>
            </a:r>
            <a:r>
              <a:rPr lang="es-ES" altLang="ko-KR" sz="5400" dirty="0">
                <a:solidFill>
                  <a:schemeClr val="bg1"/>
                </a:solidFill>
                <a:cs typeface="Arial" pitchFamily="34" charset="0"/>
              </a:rPr>
              <a:t>Redes Neuronales</a:t>
            </a:r>
            <a:endParaRPr lang="ko-KR" altLang="en-US" sz="5400" dirty="0">
              <a:solidFill>
                <a:schemeClr val="bg1"/>
              </a:solidFill>
              <a:cs typeface="Arial"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dirty="0"/>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478167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80" y="757183"/>
            <a:ext cx="2713493" cy="1411251"/>
          </a:xfrm>
          <a:prstGeom prst="rect">
            <a:avLst/>
          </a:prstGeom>
        </p:spPr>
        <p:txBody>
          <a:bodyPr vert="horz" lIns="91440" tIns="45720" rIns="91440" bIns="45720" rtlCol="0" anchor="b">
            <a:normAutofit fontScale="77500" lnSpcReduction="20000"/>
          </a:bodyPr>
          <a:lstStyle/>
          <a:p>
            <a:pPr defTabSz="914400">
              <a:lnSpc>
                <a:spcPct val="90000"/>
              </a:lnSpc>
              <a:spcBef>
                <a:spcPct val="0"/>
              </a:spcBef>
              <a:spcAft>
                <a:spcPts val="600"/>
              </a:spcAft>
            </a:pPr>
            <a:r>
              <a:rPr lang="en-US" altLang="ko-KR" sz="4800" b="1" dirty="0" err="1">
                <a:solidFill>
                  <a:schemeClr val="bg1"/>
                </a:solidFill>
                <a:latin typeface="+mj-lt"/>
                <a:ea typeface="+mj-ea"/>
                <a:cs typeface="+mj-cs"/>
              </a:rPr>
              <a:t>Perceptrón</a:t>
            </a:r>
            <a:endParaRPr lang="en-US" altLang="ko-KR" sz="4800" b="1" dirty="0">
              <a:solidFill>
                <a:schemeClr val="bg1"/>
              </a:solidFill>
              <a:latin typeface="+mj-lt"/>
              <a:ea typeface="+mj-ea"/>
              <a:cs typeface="+mj-cs"/>
            </a:endParaRPr>
          </a:p>
          <a:p>
            <a:pPr defTabSz="914400">
              <a:lnSpc>
                <a:spcPct val="90000"/>
              </a:lnSpc>
              <a:spcBef>
                <a:spcPct val="0"/>
              </a:spcBef>
              <a:spcAft>
                <a:spcPts val="600"/>
              </a:spcAft>
            </a:pPr>
            <a:r>
              <a:rPr lang="en-US" altLang="ko-KR" sz="4800" b="1" dirty="0" err="1">
                <a:solidFill>
                  <a:schemeClr val="bg1"/>
                </a:solidFill>
                <a:latin typeface="+mj-lt"/>
                <a:ea typeface="+mj-ea"/>
                <a:cs typeface="+mj-cs"/>
              </a:rPr>
              <a:t>Ejemplo</a:t>
            </a:r>
            <a:endParaRPr lang="en-US" altLang="ko-KR" sz="4800" b="1" dirty="0">
              <a:solidFill>
                <a:schemeClr val="bg1"/>
              </a:solidFill>
              <a:latin typeface="+mj-lt"/>
              <a:ea typeface="+mj-ea"/>
              <a:cs typeface="+mj-cs"/>
            </a:endParaRPr>
          </a:p>
        </p:txBody>
      </p:sp>
      <p:graphicFrame>
        <p:nvGraphicFramePr>
          <p:cNvPr id="3" name="Tabla 2">
            <a:extLst>
              <a:ext uri="{FF2B5EF4-FFF2-40B4-BE49-F238E27FC236}">
                <a16:creationId xmlns:a16="http://schemas.microsoft.com/office/drawing/2014/main" id="{A3B071A0-DA7A-436E-B587-3B4EE7C8102F}"/>
              </a:ext>
            </a:extLst>
          </p:cNvPr>
          <p:cNvGraphicFramePr>
            <a:graphicFrameLocks noGrp="1"/>
          </p:cNvGraphicFramePr>
          <p:nvPr/>
        </p:nvGraphicFramePr>
        <p:xfrm>
          <a:off x="784108" y="2664097"/>
          <a:ext cx="3585028" cy="1849120"/>
        </p:xfrm>
        <a:graphic>
          <a:graphicData uri="http://schemas.openxmlformats.org/drawingml/2006/table">
            <a:tbl>
              <a:tblPr firstRow="1" bandRow="1">
                <a:tableStyleId>{5C22544A-7EE6-4342-B048-85BDC9FD1C3A}</a:tableStyleId>
              </a:tblPr>
              <a:tblGrid>
                <a:gridCol w="896257">
                  <a:extLst>
                    <a:ext uri="{9D8B030D-6E8A-4147-A177-3AD203B41FA5}">
                      <a16:colId xmlns:a16="http://schemas.microsoft.com/office/drawing/2014/main" val="3373024378"/>
                    </a:ext>
                  </a:extLst>
                </a:gridCol>
                <a:gridCol w="896257">
                  <a:extLst>
                    <a:ext uri="{9D8B030D-6E8A-4147-A177-3AD203B41FA5}">
                      <a16:colId xmlns:a16="http://schemas.microsoft.com/office/drawing/2014/main" val="3673756437"/>
                    </a:ext>
                  </a:extLst>
                </a:gridCol>
                <a:gridCol w="896257">
                  <a:extLst>
                    <a:ext uri="{9D8B030D-6E8A-4147-A177-3AD203B41FA5}">
                      <a16:colId xmlns:a16="http://schemas.microsoft.com/office/drawing/2014/main" val="984115966"/>
                    </a:ext>
                  </a:extLst>
                </a:gridCol>
                <a:gridCol w="896257">
                  <a:extLst>
                    <a:ext uri="{9D8B030D-6E8A-4147-A177-3AD203B41FA5}">
                      <a16:colId xmlns:a16="http://schemas.microsoft.com/office/drawing/2014/main" val="2053400431"/>
                    </a:ext>
                  </a:extLst>
                </a:gridCol>
              </a:tblGrid>
              <a:tr h="370840">
                <a:tc>
                  <a:txBody>
                    <a:bodyPr/>
                    <a:lstStyle/>
                    <a:p>
                      <a:pPr algn="ctr"/>
                      <a:r>
                        <a:rPr lang="es-ES" dirty="0"/>
                        <a:t>X1</a:t>
                      </a:r>
                    </a:p>
                  </a:txBody>
                  <a:tcPr/>
                </a:tc>
                <a:tc>
                  <a:txBody>
                    <a:bodyPr/>
                    <a:lstStyle/>
                    <a:p>
                      <a:pPr algn="ctr"/>
                      <a:r>
                        <a:rPr lang="es-ES" dirty="0"/>
                        <a:t>X2</a:t>
                      </a:r>
                    </a:p>
                  </a:txBody>
                  <a:tcPr/>
                </a:tc>
                <a:tc>
                  <a:txBody>
                    <a:bodyPr/>
                    <a:lstStyle/>
                    <a:p>
                      <a:pPr algn="ctr"/>
                      <a:r>
                        <a:rPr lang="es-ES" dirty="0" err="1"/>
                        <a:t>Bias</a:t>
                      </a:r>
                      <a:endParaRPr lang="es-ES" dirty="0"/>
                    </a:p>
                  </a:txBody>
                  <a:tcPr/>
                </a:tc>
                <a:tc>
                  <a:txBody>
                    <a:bodyPr/>
                    <a:lstStyle/>
                    <a:p>
                      <a:pPr algn="ctr"/>
                      <a:r>
                        <a:rPr lang="es-ES" dirty="0"/>
                        <a:t>Salida</a:t>
                      </a:r>
                    </a:p>
                  </a:txBody>
                  <a:tcPr/>
                </a:tc>
                <a:extLst>
                  <a:ext uri="{0D108BD9-81ED-4DB2-BD59-A6C34878D82A}">
                    <a16:rowId xmlns:a16="http://schemas.microsoft.com/office/drawing/2014/main" val="299001770"/>
                  </a:ext>
                </a:extLst>
              </a:tr>
              <a:tr h="370840">
                <a:tc>
                  <a:txBody>
                    <a:bodyPr/>
                    <a:lstStyle/>
                    <a:p>
                      <a:pPr algn="ctr"/>
                      <a:r>
                        <a:rPr lang="es-ES" dirty="0"/>
                        <a:t>0</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2409513478"/>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6855487"/>
                  </a:ext>
                </a:extLst>
              </a:tr>
              <a:tr h="370840">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2894849"/>
                  </a:ext>
                </a:extLst>
              </a:tr>
              <a:tr h="0">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3206667831"/>
                  </a:ext>
                </a:extLst>
              </a:tr>
            </a:tbl>
          </a:graphicData>
        </a:graphic>
      </p:graphicFrame>
      <p:pic>
        <p:nvPicPr>
          <p:cNvPr id="7" name="Imagen 6">
            <a:extLst>
              <a:ext uri="{FF2B5EF4-FFF2-40B4-BE49-F238E27FC236}">
                <a16:creationId xmlns:a16="http://schemas.microsoft.com/office/drawing/2014/main" id="{D4788900-D202-4BA1-AA0F-0E3624A68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08" y="4737463"/>
            <a:ext cx="3618016" cy="1778858"/>
          </a:xfrm>
          <a:prstGeom prst="rect">
            <a:avLst/>
          </a:prstGeom>
          <a:ln>
            <a:noFill/>
          </a:ln>
          <a:effectLst>
            <a:softEdge rad="112500"/>
          </a:effectLst>
        </p:spPr>
      </p:pic>
      <p:sp>
        <p:nvSpPr>
          <p:cNvPr id="8" name="TextBox 28">
            <a:extLst>
              <a:ext uri="{FF2B5EF4-FFF2-40B4-BE49-F238E27FC236}">
                <a16:creationId xmlns:a16="http://schemas.microsoft.com/office/drawing/2014/main" id="{7CFEA598-1572-4E21-99DE-84D6A486FE30}"/>
              </a:ext>
            </a:extLst>
          </p:cNvPr>
          <p:cNvSpPr txBox="1"/>
          <p:nvPr/>
        </p:nvSpPr>
        <p:spPr>
          <a:xfrm>
            <a:off x="650174" y="2183311"/>
            <a:ext cx="3885884" cy="513080"/>
          </a:xfrm>
          <a:prstGeom prst="rect">
            <a:avLst/>
          </a:prstGeom>
        </p:spPr>
        <p:txBody>
          <a:bodyPr vert="horz" lIns="91440" tIns="45720" rIns="91440" bIns="45720" rtlCol="0" anchor="t">
            <a:normAutofit/>
          </a:bodyPr>
          <a:lstStyle/>
          <a:p>
            <a:pPr algn="just" defTabSz="914400">
              <a:lnSpc>
                <a:spcPct val="90000"/>
              </a:lnSpc>
              <a:spcAft>
                <a:spcPts val="600"/>
              </a:spcAft>
            </a:pPr>
            <a:r>
              <a:rPr lang="en-US" altLang="ko-KR" sz="1600" dirty="0">
                <a:solidFill>
                  <a:schemeClr val="bg1"/>
                </a:solidFill>
              </a:rPr>
              <a:t>*</a:t>
            </a:r>
            <a:r>
              <a:rPr lang="en-US" altLang="ko-KR" sz="1600" dirty="0" err="1">
                <a:solidFill>
                  <a:schemeClr val="bg1"/>
                </a:solidFill>
              </a:rPr>
              <a:t>En</a:t>
            </a:r>
            <a:r>
              <a:rPr lang="en-US" altLang="ko-KR" sz="1600" dirty="0">
                <a:solidFill>
                  <a:schemeClr val="bg1"/>
                </a:solidFill>
              </a:rPr>
              <a:t> </a:t>
            </a:r>
            <a:r>
              <a:rPr lang="en-US" altLang="ko-KR" sz="1600" dirty="0" err="1">
                <a:solidFill>
                  <a:schemeClr val="bg1"/>
                </a:solidFill>
              </a:rPr>
              <a:t>este</a:t>
            </a:r>
            <a:r>
              <a:rPr lang="en-US" altLang="ko-KR" sz="1600" dirty="0">
                <a:solidFill>
                  <a:schemeClr val="bg1"/>
                </a:solidFill>
              </a:rPr>
              <a:t> </a:t>
            </a:r>
            <a:r>
              <a:rPr lang="en-US" altLang="ko-KR" sz="1600" dirty="0" err="1">
                <a:solidFill>
                  <a:schemeClr val="bg1"/>
                </a:solidFill>
              </a:rPr>
              <a:t>caso</a:t>
            </a:r>
            <a:r>
              <a:rPr lang="en-US" altLang="ko-KR" sz="1600" dirty="0">
                <a:solidFill>
                  <a:schemeClr val="bg1"/>
                </a:solidFill>
              </a:rPr>
              <a:t> </a:t>
            </a:r>
            <a:r>
              <a:rPr lang="en-US" altLang="ko-KR" sz="1600" dirty="0" err="1">
                <a:solidFill>
                  <a:schemeClr val="bg1"/>
                </a:solidFill>
              </a:rPr>
              <a:t>todos</a:t>
            </a:r>
            <a:r>
              <a:rPr lang="en-US" altLang="ko-KR" sz="1600" dirty="0">
                <a:solidFill>
                  <a:schemeClr val="bg1"/>
                </a:solidFill>
              </a:rPr>
              <a:t> los pesos </a:t>
            </a:r>
            <a:r>
              <a:rPr lang="en-US" altLang="ko-KR" sz="1600" dirty="0" err="1">
                <a:solidFill>
                  <a:schemeClr val="bg1"/>
                </a:solidFill>
              </a:rPr>
              <a:t>valdrán</a:t>
            </a:r>
            <a:r>
              <a:rPr lang="en-US" altLang="ko-KR" sz="1600" dirty="0">
                <a:solidFill>
                  <a:schemeClr val="bg1"/>
                </a:solidFill>
              </a:rPr>
              <a:t> 1</a:t>
            </a:r>
          </a:p>
        </p:txBody>
      </p:sp>
      <p:sp>
        <p:nvSpPr>
          <p:cNvPr id="9" name="TextBox 28">
            <a:extLst>
              <a:ext uri="{FF2B5EF4-FFF2-40B4-BE49-F238E27FC236}">
                <a16:creationId xmlns:a16="http://schemas.microsoft.com/office/drawing/2014/main" id="{E2357BD8-3332-448E-AAC1-AB5A433AACF6}"/>
              </a:ext>
            </a:extLst>
          </p:cNvPr>
          <p:cNvSpPr txBox="1"/>
          <p:nvPr/>
        </p:nvSpPr>
        <p:spPr>
          <a:xfrm>
            <a:off x="5563893" y="757183"/>
            <a:ext cx="5988027" cy="615235"/>
          </a:xfrm>
          <a:prstGeom prst="rect">
            <a:avLst/>
          </a:prstGeom>
        </p:spPr>
        <p:txBody>
          <a:bodyPr vert="horz" lIns="91440" tIns="45720" rIns="91440" bIns="45720" rtlCol="0" anchor="t">
            <a:normAutofit/>
          </a:bodyPr>
          <a:lstStyle/>
          <a:p>
            <a:pPr algn="just" defTabSz="914400">
              <a:lnSpc>
                <a:spcPct val="90000"/>
              </a:lnSpc>
              <a:spcAft>
                <a:spcPts val="600"/>
              </a:spcAft>
            </a:pPr>
            <a:r>
              <a:rPr lang="en-US" altLang="ko-KR" sz="3200" b="1" u="sng" dirty="0" err="1">
                <a:solidFill>
                  <a:schemeClr val="accent1"/>
                </a:solidFill>
              </a:rPr>
              <a:t>Programando</a:t>
            </a:r>
            <a:r>
              <a:rPr lang="en-US" altLang="ko-KR" sz="3200" b="1" u="sng" dirty="0">
                <a:solidFill>
                  <a:schemeClr val="accent1"/>
                </a:solidFill>
              </a:rPr>
              <a:t>  un  </a:t>
            </a:r>
            <a:r>
              <a:rPr lang="en-US" altLang="ko-KR" sz="3200" b="1" u="sng" dirty="0" err="1">
                <a:solidFill>
                  <a:schemeClr val="accent1"/>
                </a:solidFill>
              </a:rPr>
              <a:t>Perceptrón</a:t>
            </a:r>
            <a:endParaRPr lang="en-US" altLang="ko-KR" sz="3200" b="1" u="sng" dirty="0">
              <a:solidFill>
                <a:schemeClr val="accent1"/>
              </a:solidFill>
            </a:endParaRPr>
          </a:p>
        </p:txBody>
      </p:sp>
      <p:pic>
        <p:nvPicPr>
          <p:cNvPr id="10" name="Imagen 9">
            <a:extLst>
              <a:ext uri="{FF2B5EF4-FFF2-40B4-BE49-F238E27FC236}">
                <a16:creationId xmlns:a16="http://schemas.microsoft.com/office/drawing/2014/main" id="{CE12EB01-6896-4C7E-9B89-9C42ADB662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3327" y="1552885"/>
            <a:ext cx="3547069" cy="1876115"/>
          </a:xfrm>
          <a:prstGeom prst="rect">
            <a:avLst/>
          </a:prstGeom>
        </p:spPr>
      </p:pic>
      <p:sp>
        <p:nvSpPr>
          <p:cNvPr id="5" name="Rectángulo 4">
            <a:extLst>
              <a:ext uri="{FF2B5EF4-FFF2-40B4-BE49-F238E27FC236}">
                <a16:creationId xmlns:a16="http://schemas.microsoft.com/office/drawing/2014/main" id="{F6549656-C269-4BCF-A4FA-033614A0762A}"/>
              </a:ext>
            </a:extLst>
          </p:cNvPr>
          <p:cNvSpPr/>
          <p:nvPr/>
        </p:nvSpPr>
        <p:spPr>
          <a:xfrm>
            <a:off x="8403737" y="2079556"/>
            <a:ext cx="861033" cy="1029551"/>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119EE7A-E169-410C-B8BF-F2A3F242953A}"/>
              </a:ext>
            </a:extLst>
          </p:cNvPr>
          <p:cNvSpPr txBox="1"/>
          <p:nvPr/>
        </p:nvSpPr>
        <p:spPr>
          <a:xfrm>
            <a:off x="5793327" y="4396636"/>
            <a:ext cx="5614565" cy="1477328"/>
          </a:xfrm>
          <a:prstGeom prst="rect">
            <a:avLst/>
          </a:prstGeom>
          <a:noFill/>
        </p:spPr>
        <p:txBody>
          <a:bodyPr wrap="square" rtlCol="0">
            <a:spAutoFit/>
          </a:bodyPr>
          <a:lstStyle/>
          <a:p>
            <a:r>
              <a:rPr lang="es-ES" dirty="0"/>
              <a:t>La </a:t>
            </a:r>
            <a:r>
              <a:rPr lang="es-ES" b="1" dirty="0"/>
              <a:t>FUNCIÓN DE ACTIVACIÓN</a:t>
            </a:r>
            <a:r>
              <a:rPr lang="es-ES" dirty="0"/>
              <a:t> será una acción que llevemos a cabo en base a unos </a:t>
            </a:r>
            <a:r>
              <a:rPr lang="es-ES" u="sng" dirty="0"/>
              <a:t>inputs concretos</a:t>
            </a:r>
            <a:r>
              <a:rPr lang="es-ES" dirty="0"/>
              <a:t> tras la suma ponderada (o pudiendo llamarla para obtener su valor). Por ello, será una función que recibirá como parámetros dichos inputs.</a:t>
            </a:r>
          </a:p>
        </p:txBody>
      </p:sp>
      <p:sp>
        <p:nvSpPr>
          <p:cNvPr id="11" name="Flecha: hacia abajo 10">
            <a:extLst>
              <a:ext uri="{FF2B5EF4-FFF2-40B4-BE49-F238E27FC236}">
                <a16:creationId xmlns:a16="http://schemas.microsoft.com/office/drawing/2014/main" id="{FA6BE67F-7F2B-4666-AB4D-C6A4FB597DA6}"/>
              </a:ext>
            </a:extLst>
          </p:cNvPr>
          <p:cNvSpPr/>
          <p:nvPr/>
        </p:nvSpPr>
        <p:spPr>
          <a:xfrm>
            <a:off x="8619223" y="3296966"/>
            <a:ext cx="430060" cy="1029551"/>
          </a:xfrm>
          <a:prstGeom prst="downArrow">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40060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621648"/>
            <a:ext cx="5446295" cy="1015663"/>
          </a:xfrm>
          <a:prstGeom prst="rect">
            <a:avLst/>
          </a:prstGeom>
          <a:noFill/>
        </p:spPr>
        <p:txBody>
          <a:bodyPr wrap="square" rtlCol="0" anchor="ctr">
            <a:spAutoFit/>
          </a:bodyPr>
          <a:lstStyle/>
          <a:p>
            <a:r>
              <a:rPr lang="es-ES" altLang="ko-KR" sz="6000" b="1" dirty="0">
                <a:solidFill>
                  <a:schemeClr val="tx1">
                    <a:lumMod val="75000"/>
                    <a:lumOff val="25000"/>
                  </a:schemeClr>
                </a:solidFill>
                <a:cs typeface="Arial" pitchFamily="34" charset="0"/>
              </a:rPr>
              <a:t>Red Neuronal</a:t>
            </a:r>
            <a:endParaRPr lang="ko-KR" altLang="en-US" sz="60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5881" y="3817290"/>
            <a:ext cx="4394737" cy="707886"/>
          </a:xfrm>
          <a:prstGeom prst="rect">
            <a:avLst/>
          </a:prstGeom>
          <a:noFill/>
        </p:spPr>
        <p:txBody>
          <a:bodyPr wrap="square" rtlCol="0" anchor="ctr">
            <a:spAutoFit/>
          </a:bodyPr>
          <a:lstStyle/>
          <a:p>
            <a:r>
              <a:rPr lang="en-US" altLang="ko-KR" sz="2000" dirty="0" err="1">
                <a:solidFill>
                  <a:schemeClr val="tx1">
                    <a:lumMod val="75000"/>
                    <a:lumOff val="25000"/>
                  </a:schemeClr>
                </a:solidFill>
                <a:cs typeface="Arial" pitchFamily="34" charset="0"/>
              </a:rPr>
              <a:t>Capas</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conexiones</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funciones</a:t>
            </a:r>
            <a:r>
              <a:rPr lang="en-US" altLang="ko-KR" sz="2000" dirty="0">
                <a:solidFill>
                  <a:schemeClr val="tx1">
                    <a:lumMod val="75000"/>
                    <a:lumOff val="25000"/>
                  </a:schemeClr>
                </a:solidFill>
                <a:cs typeface="Arial" pitchFamily="34" charset="0"/>
              </a:rPr>
              <a:t> de </a:t>
            </a:r>
            <a:r>
              <a:rPr lang="en-US" altLang="ko-KR" sz="2000" dirty="0" err="1">
                <a:solidFill>
                  <a:schemeClr val="tx1">
                    <a:lumMod val="75000"/>
                    <a:lumOff val="25000"/>
                  </a:schemeClr>
                </a:solidFill>
                <a:cs typeface="Arial" pitchFamily="34" charset="0"/>
              </a:rPr>
              <a:t>activación</a:t>
            </a:r>
            <a:endParaRPr lang="en-US" altLang="ko-KR" sz="2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91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80" y="757183"/>
            <a:ext cx="2713493" cy="1411251"/>
          </a:xfrm>
          <a:prstGeom prst="rect">
            <a:avLst/>
          </a:prstGeom>
        </p:spPr>
        <p:txBody>
          <a:bodyPr vert="horz" lIns="91440" tIns="45720" rIns="91440" bIns="45720" rtlCol="0" anchor="b">
            <a:normAutofit fontScale="92500"/>
          </a:bodyPr>
          <a:lstStyle/>
          <a:p>
            <a:pPr defTabSz="914400">
              <a:lnSpc>
                <a:spcPct val="90000"/>
              </a:lnSpc>
              <a:spcBef>
                <a:spcPct val="0"/>
              </a:spcBef>
              <a:spcAft>
                <a:spcPts val="600"/>
              </a:spcAft>
            </a:pPr>
            <a:r>
              <a:rPr lang="en-US" altLang="ko-KR" sz="4800" b="1" dirty="0">
                <a:solidFill>
                  <a:schemeClr val="bg1"/>
                </a:solidFill>
                <a:latin typeface="+mj-lt"/>
                <a:ea typeface="+mj-ea"/>
                <a:cs typeface="+mj-cs"/>
              </a:rPr>
              <a:t>Red Neuronal</a:t>
            </a:r>
          </a:p>
        </p:txBody>
      </p:sp>
      <p:sp>
        <p:nvSpPr>
          <p:cNvPr id="8" name="TextBox 28">
            <a:extLst>
              <a:ext uri="{FF2B5EF4-FFF2-40B4-BE49-F238E27FC236}">
                <a16:creationId xmlns:a16="http://schemas.microsoft.com/office/drawing/2014/main" id="{A6036772-51B5-49E4-993C-943AB69CE9A8}"/>
              </a:ext>
            </a:extLst>
          </p:cNvPr>
          <p:cNvSpPr txBox="1"/>
          <p:nvPr/>
        </p:nvSpPr>
        <p:spPr>
          <a:xfrm>
            <a:off x="640081" y="2562235"/>
            <a:ext cx="2001519" cy="363382"/>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Problemas sencillos</a:t>
            </a:r>
          </a:p>
        </p:txBody>
      </p:sp>
      <p:sp>
        <p:nvSpPr>
          <p:cNvPr id="5" name="Flecha: a la derecha 4">
            <a:extLst>
              <a:ext uri="{FF2B5EF4-FFF2-40B4-BE49-F238E27FC236}">
                <a16:creationId xmlns:a16="http://schemas.microsoft.com/office/drawing/2014/main" id="{D3EA02B3-43BB-45EC-BE1F-940DDB586B44}"/>
              </a:ext>
            </a:extLst>
          </p:cNvPr>
          <p:cNvSpPr/>
          <p:nvPr/>
        </p:nvSpPr>
        <p:spPr>
          <a:xfrm>
            <a:off x="2677161" y="2512161"/>
            <a:ext cx="508773" cy="363382"/>
          </a:xfrm>
          <a:prstGeom prst="rightArrow">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28">
            <a:extLst>
              <a:ext uri="{FF2B5EF4-FFF2-40B4-BE49-F238E27FC236}">
                <a16:creationId xmlns:a16="http://schemas.microsoft.com/office/drawing/2014/main" id="{1A58BA03-805A-4C92-B6DF-9EA51B85CA5B}"/>
              </a:ext>
            </a:extLst>
          </p:cNvPr>
          <p:cNvSpPr txBox="1"/>
          <p:nvPr/>
        </p:nvSpPr>
        <p:spPr>
          <a:xfrm>
            <a:off x="3281683" y="2562235"/>
            <a:ext cx="1198878" cy="363382"/>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1 Neurona</a:t>
            </a:r>
          </a:p>
        </p:txBody>
      </p:sp>
      <p:sp>
        <p:nvSpPr>
          <p:cNvPr id="10" name="TextBox 28">
            <a:extLst>
              <a:ext uri="{FF2B5EF4-FFF2-40B4-BE49-F238E27FC236}">
                <a16:creationId xmlns:a16="http://schemas.microsoft.com/office/drawing/2014/main" id="{DA49B455-25A8-4652-BAD5-531968B71BC2}"/>
              </a:ext>
            </a:extLst>
          </p:cNvPr>
          <p:cNvSpPr txBox="1"/>
          <p:nvPr/>
        </p:nvSpPr>
        <p:spPr>
          <a:xfrm>
            <a:off x="640081" y="3137727"/>
            <a:ext cx="2113279" cy="363382"/>
          </a:xfrm>
          <a:prstGeom prst="rect">
            <a:avLst/>
          </a:prstGeom>
        </p:spPr>
        <p:txBody>
          <a:bodyPr vert="horz" lIns="91440" tIns="45720" rIns="91440" bIns="45720" rtlCol="0" anchor="t">
            <a:normAutofit fontScale="92500"/>
          </a:bodyPr>
          <a:lstStyle/>
          <a:p>
            <a:pPr algn="just" defTabSz="914400">
              <a:lnSpc>
                <a:spcPct val="90000"/>
              </a:lnSpc>
              <a:spcAft>
                <a:spcPts val="600"/>
              </a:spcAft>
            </a:pPr>
            <a:r>
              <a:rPr lang="es-ES" altLang="ko-KR" sz="1600" dirty="0">
                <a:solidFill>
                  <a:schemeClr val="bg1"/>
                </a:solidFill>
              </a:rPr>
              <a:t>Problemas complejos</a:t>
            </a:r>
          </a:p>
        </p:txBody>
      </p:sp>
      <p:sp>
        <p:nvSpPr>
          <p:cNvPr id="11" name="Flecha: a la derecha 10">
            <a:extLst>
              <a:ext uri="{FF2B5EF4-FFF2-40B4-BE49-F238E27FC236}">
                <a16:creationId xmlns:a16="http://schemas.microsoft.com/office/drawing/2014/main" id="{87C4AC2B-62A9-411D-B218-EB172DFAD7FE}"/>
              </a:ext>
            </a:extLst>
          </p:cNvPr>
          <p:cNvSpPr/>
          <p:nvPr/>
        </p:nvSpPr>
        <p:spPr>
          <a:xfrm>
            <a:off x="2677161" y="3104345"/>
            <a:ext cx="508773" cy="363382"/>
          </a:xfrm>
          <a:prstGeom prst="rightArrow">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28">
            <a:extLst>
              <a:ext uri="{FF2B5EF4-FFF2-40B4-BE49-F238E27FC236}">
                <a16:creationId xmlns:a16="http://schemas.microsoft.com/office/drawing/2014/main" id="{5D752093-4F29-49D2-BB4C-2E06D44565FB}"/>
              </a:ext>
            </a:extLst>
          </p:cNvPr>
          <p:cNvSpPr txBox="1"/>
          <p:nvPr/>
        </p:nvSpPr>
        <p:spPr>
          <a:xfrm>
            <a:off x="3281683" y="3137727"/>
            <a:ext cx="1564638" cy="363382"/>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dirty="0">
                <a:solidFill>
                  <a:schemeClr val="bg1"/>
                </a:solidFill>
              </a:rPr>
              <a:t>Red Neuronal</a:t>
            </a:r>
          </a:p>
        </p:txBody>
      </p:sp>
      <p:sp>
        <p:nvSpPr>
          <p:cNvPr id="13" name="TextBox 28">
            <a:extLst>
              <a:ext uri="{FF2B5EF4-FFF2-40B4-BE49-F238E27FC236}">
                <a16:creationId xmlns:a16="http://schemas.microsoft.com/office/drawing/2014/main" id="{49AFEFD5-F98B-488F-B17D-3371636282E3}"/>
              </a:ext>
            </a:extLst>
          </p:cNvPr>
          <p:cNvSpPr txBox="1"/>
          <p:nvPr/>
        </p:nvSpPr>
        <p:spPr>
          <a:xfrm>
            <a:off x="640080" y="3970060"/>
            <a:ext cx="4013200" cy="2430739"/>
          </a:xfrm>
          <a:prstGeom prst="rect">
            <a:avLst/>
          </a:prstGeom>
        </p:spPr>
        <p:txBody>
          <a:bodyPr vert="horz" lIns="91440" tIns="45720" rIns="91440" bIns="45720" rtlCol="0" anchor="t">
            <a:normAutofit lnSpcReduction="10000"/>
          </a:bodyPr>
          <a:lstStyle/>
          <a:p>
            <a:pPr algn="just" defTabSz="914400">
              <a:lnSpc>
                <a:spcPct val="90000"/>
              </a:lnSpc>
              <a:spcAft>
                <a:spcPts val="600"/>
              </a:spcAft>
            </a:pPr>
            <a:r>
              <a:rPr lang="es-ES" altLang="ko-KR" sz="1600" dirty="0">
                <a:solidFill>
                  <a:schemeClr val="bg1"/>
                </a:solidFill>
              </a:rPr>
              <a:t>Propiedades importantes:</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Organización </a:t>
            </a:r>
            <a:r>
              <a:rPr lang="es-ES" altLang="ko-KR" sz="1600" b="1" dirty="0">
                <a:solidFill>
                  <a:schemeClr val="bg1"/>
                </a:solidFill>
              </a:rPr>
              <a:t>por capas</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Puede haber </a:t>
            </a:r>
            <a:r>
              <a:rPr lang="es-ES" altLang="ko-KR" sz="1600" b="1" dirty="0">
                <a:solidFill>
                  <a:schemeClr val="bg1"/>
                </a:solidFill>
              </a:rPr>
              <a:t>distinto número de neuronas por capa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Cantidad de </a:t>
            </a:r>
            <a:r>
              <a:rPr lang="es-ES" altLang="ko-KR" sz="1600" b="1" dirty="0">
                <a:solidFill>
                  <a:schemeClr val="bg1"/>
                </a:solidFill>
              </a:rPr>
              <a:t>capas variables</a:t>
            </a:r>
            <a:r>
              <a:rPr lang="es-ES" altLang="ko-KR" sz="1600" dirty="0">
                <a:solidFill>
                  <a:schemeClr val="bg1"/>
                </a:solidFill>
              </a:rPr>
              <a:t> en función del problema</a:t>
            </a:r>
          </a:p>
          <a:p>
            <a:pPr marL="742894" lvl="1" indent="-285750" algn="just" defTabSz="914400">
              <a:lnSpc>
                <a:spcPct val="90000"/>
              </a:lnSpc>
              <a:spcAft>
                <a:spcPts val="600"/>
              </a:spcAft>
              <a:buFont typeface="Arial" panose="020B0604020202020204" pitchFamily="34" charset="0"/>
              <a:buChar char="•"/>
            </a:pPr>
            <a:r>
              <a:rPr lang="es-ES" altLang="ko-KR" sz="1600" b="1" dirty="0">
                <a:solidFill>
                  <a:schemeClr val="bg1"/>
                </a:solidFill>
              </a:rPr>
              <a:t>Todas las neuronas</a:t>
            </a:r>
            <a:r>
              <a:rPr lang="es-ES" altLang="ko-KR" sz="1600" dirty="0">
                <a:solidFill>
                  <a:schemeClr val="bg1"/>
                </a:solidFill>
              </a:rPr>
              <a:t> de una capa están </a:t>
            </a:r>
            <a:r>
              <a:rPr lang="es-ES" altLang="ko-KR" sz="1600" b="1" dirty="0">
                <a:solidFill>
                  <a:schemeClr val="bg1"/>
                </a:solidFill>
              </a:rPr>
              <a:t>conectadas</a:t>
            </a:r>
            <a:r>
              <a:rPr lang="es-ES" altLang="ko-KR" sz="1600" dirty="0">
                <a:solidFill>
                  <a:schemeClr val="bg1"/>
                </a:solidFill>
              </a:rPr>
              <a:t> con todas las neuronas de su capa anterior y posterior.</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pic>
        <p:nvPicPr>
          <p:cNvPr id="14" name="Imagen 13">
            <a:extLst>
              <a:ext uri="{FF2B5EF4-FFF2-40B4-BE49-F238E27FC236}">
                <a16:creationId xmlns:a16="http://schemas.microsoft.com/office/drawing/2014/main" id="{CA2ED030-86A1-4DAD-948D-5CB8D7BC6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610396"/>
            <a:ext cx="5353050" cy="3781425"/>
          </a:xfrm>
          <a:prstGeom prst="rect">
            <a:avLst/>
          </a:prstGeom>
        </p:spPr>
      </p:pic>
      <p:sp>
        <p:nvSpPr>
          <p:cNvPr id="16" name="TextBox 28">
            <a:extLst>
              <a:ext uri="{FF2B5EF4-FFF2-40B4-BE49-F238E27FC236}">
                <a16:creationId xmlns:a16="http://schemas.microsoft.com/office/drawing/2014/main" id="{6E8A8B47-0AC1-41E0-8DB2-03A5DCBA3A97}"/>
              </a:ext>
            </a:extLst>
          </p:cNvPr>
          <p:cNvSpPr txBox="1"/>
          <p:nvPr/>
        </p:nvSpPr>
        <p:spPr>
          <a:xfrm>
            <a:off x="5417407" y="1610396"/>
            <a:ext cx="1704754" cy="363382"/>
          </a:xfrm>
          <a:prstGeom prst="rect">
            <a:avLst/>
          </a:prstGeom>
        </p:spPr>
        <p:txBody>
          <a:bodyPr vert="horz" lIns="91440" tIns="45720" rIns="91440" bIns="45720" rtlCol="0" anchor="t">
            <a:normAutofit fontScale="92500"/>
          </a:bodyPr>
          <a:lstStyle/>
          <a:p>
            <a:pPr algn="just" defTabSz="914400">
              <a:lnSpc>
                <a:spcPct val="90000"/>
              </a:lnSpc>
              <a:spcAft>
                <a:spcPts val="600"/>
              </a:spcAft>
            </a:pPr>
            <a:r>
              <a:rPr lang="es-ES" altLang="ko-KR" sz="1600" dirty="0">
                <a:solidFill>
                  <a:schemeClr val="accent1"/>
                </a:solidFill>
              </a:rPr>
              <a:t>Capa de </a:t>
            </a:r>
            <a:r>
              <a:rPr lang="es-ES" altLang="ko-KR" sz="1600" b="1" dirty="0">
                <a:solidFill>
                  <a:schemeClr val="accent1"/>
                </a:solidFill>
              </a:rPr>
              <a:t>entrada</a:t>
            </a:r>
          </a:p>
        </p:txBody>
      </p:sp>
      <p:sp>
        <p:nvSpPr>
          <p:cNvPr id="17" name="TextBox 28">
            <a:extLst>
              <a:ext uri="{FF2B5EF4-FFF2-40B4-BE49-F238E27FC236}">
                <a16:creationId xmlns:a16="http://schemas.microsoft.com/office/drawing/2014/main" id="{3D1B7D2A-47CC-4461-B59D-31B48D365C4F}"/>
              </a:ext>
            </a:extLst>
          </p:cNvPr>
          <p:cNvSpPr txBox="1"/>
          <p:nvPr/>
        </p:nvSpPr>
        <p:spPr>
          <a:xfrm>
            <a:off x="9613487" y="1610396"/>
            <a:ext cx="1704754" cy="363382"/>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accent1"/>
                </a:solidFill>
              </a:rPr>
              <a:t>Capa de </a:t>
            </a:r>
            <a:r>
              <a:rPr lang="es-ES" altLang="ko-KR" sz="1600" b="1" dirty="0">
                <a:solidFill>
                  <a:schemeClr val="accent1"/>
                </a:solidFill>
              </a:rPr>
              <a:t>salida</a:t>
            </a:r>
          </a:p>
        </p:txBody>
      </p:sp>
      <p:sp>
        <p:nvSpPr>
          <p:cNvPr id="18" name="TextBox 28">
            <a:extLst>
              <a:ext uri="{FF2B5EF4-FFF2-40B4-BE49-F238E27FC236}">
                <a16:creationId xmlns:a16="http://schemas.microsoft.com/office/drawing/2014/main" id="{8B4338AC-9C50-4283-9FB9-232D60E30E80}"/>
              </a:ext>
            </a:extLst>
          </p:cNvPr>
          <p:cNvSpPr txBox="1"/>
          <p:nvPr/>
        </p:nvSpPr>
        <p:spPr>
          <a:xfrm>
            <a:off x="7581487" y="1099426"/>
            <a:ext cx="1704754" cy="363382"/>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accent1"/>
                </a:solidFill>
              </a:rPr>
              <a:t>Capas </a:t>
            </a:r>
            <a:r>
              <a:rPr lang="es-ES" altLang="ko-KR" sz="1600" b="1" dirty="0">
                <a:solidFill>
                  <a:schemeClr val="accent1"/>
                </a:solidFill>
              </a:rPr>
              <a:t>ocultas</a:t>
            </a:r>
          </a:p>
        </p:txBody>
      </p:sp>
      <p:sp>
        <p:nvSpPr>
          <p:cNvPr id="20" name="TextBox 27">
            <a:hlinkClick r:id="rId4"/>
            <a:extLst>
              <a:ext uri="{FF2B5EF4-FFF2-40B4-BE49-F238E27FC236}">
                <a16:creationId xmlns:a16="http://schemas.microsoft.com/office/drawing/2014/main" id="{8BBF6657-0ECD-4A57-AE06-B9F4DD41ECEF}"/>
              </a:ext>
            </a:extLst>
          </p:cNvPr>
          <p:cNvSpPr txBox="1"/>
          <p:nvPr/>
        </p:nvSpPr>
        <p:spPr>
          <a:xfrm>
            <a:off x="7436563" y="5631358"/>
            <a:ext cx="1994602" cy="769441"/>
          </a:xfrm>
          <a:prstGeom prst="rect">
            <a:avLst/>
          </a:prstGeom>
          <a:solidFill>
            <a:schemeClr val="accent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4400" b="1" dirty="0">
                <a:solidFill>
                  <a:schemeClr val="bg1"/>
                </a:solidFill>
                <a:cs typeface="Arial" pitchFamily="34" charset="0"/>
              </a:rPr>
              <a:t>Video</a:t>
            </a:r>
            <a:endParaRPr lang="ko-KR" altLang="en-US" sz="4400" b="1" dirty="0">
              <a:solidFill>
                <a:schemeClr val="bg1"/>
              </a:solidFill>
              <a:cs typeface="Arial" pitchFamily="34" charset="0"/>
            </a:endParaRPr>
          </a:p>
        </p:txBody>
      </p:sp>
    </p:spTree>
    <p:extLst>
      <p:ext uri="{BB962C8B-B14F-4D97-AF65-F5344CB8AC3E}">
        <p14:creationId xmlns:p14="http://schemas.microsoft.com/office/powerpoint/2010/main" val="4132354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80" y="671487"/>
            <a:ext cx="2854960"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Funciones</a:t>
            </a:r>
            <a:endParaRPr lang="en-US" altLang="ko-KR" sz="3200" b="1" dirty="0">
              <a:solidFill>
                <a:schemeClr val="bg1"/>
              </a:solidFill>
              <a:latin typeface="+mj-lt"/>
              <a:ea typeface="+mj-ea"/>
              <a:cs typeface="+mj-cs"/>
            </a:endParaRPr>
          </a:p>
          <a:p>
            <a:pPr defTabSz="914400">
              <a:lnSpc>
                <a:spcPct val="90000"/>
              </a:lnSpc>
              <a:spcBef>
                <a:spcPct val="0"/>
              </a:spcBef>
              <a:spcAft>
                <a:spcPts val="600"/>
              </a:spcAft>
            </a:pPr>
            <a:r>
              <a:rPr lang="en-US" altLang="ko-KR" sz="3200" b="1" dirty="0">
                <a:solidFill>
                  <a:schemeClr val="bg1"/>
                </a:solidFill>
                <a:latin typeface="+mj-lt"/>
                <a:ea typeface="+mj-ea"/>
                <a:cs typeface="+mj-cs"/>
              </a:rPr>
              <a:t>de </a:t>
            </a:r>
            <a:r>
              <a:rPr lang="en-US" altLang="ko-KR" sz="3200" b="1" dirty="0" err="1">
                <a:solidFill>
                  <a:schemeClr val="bg1"/>
                </a:solidFill>
                <a:latin typeface="+mj-lt"/>
                <a:ea typeface="+mj-ea"/>
                <a:cs typeface="+mj-cs"/>
              </a:rPr>
              <a:t>Activación</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213631"/>
            <a:ext cx="4013200" cy="1525250"/>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Definen </a:t>
            </a:r>
            <a:r>
              <a:rPr lang="es-ES" altLang="ko-KR" sz="1600" b="1" dirty="0">
                <a:solidFill>
                  <a:schemeClr val="bg1"/>
                </a:solidFill>
              </a:rPr>
              <a:t>cómo y cuando</a:t>
            </a:r>
            <a:r>
              <a:rPr lang="es-ES" altLang="ko-KR" sz="1600" dirty="0">
                <a:solidFill>
                  <a:schemeClr val="bg1"/>
                </a:solidFill>
              </a:rPr>
              <a:t> se activará cada una de las neuronas de la red. </a:t>
            </a:r>
            <a:r>
              <a:rPr lang="es-ES" altLang="ko-KR" sz="1600" u="sng" dirty="0">
                <a:solidFill>
                  <a:schemeClr val="bg1"/>
                </a:solidFill>
              </a:rPr>
              <a:t>Requisito indispensable</a:t>
            </a:r>
            <a:r>
              <a:rPr lang="es-ES" altLang="ko-KR" sz="1600" dirty="0">
                <a:solidFill>
                  <a:schemeClr val="bg1"/>
                </a:solidFill>
              </a:rPr>
              <a:t>: que </a:t>
            </a:r>
            <a:r>
              <a:rPr lang="es-ES" altLang="ko-KR" sz="1600" b="1" dirty="0">
                <a:solidFill>
                  <a:schemeClr val="bg1"/>
                </a:solidFill>
              </a:rPr>
              <a:t>no </a:t>
            </a:r>
            <a:r>
              <a:rPr lang="es-ES" altLang="ko-KR" sz="1600" dirty="0">
                <a:solidFill>
                  <a:schemeClr val="bg1"/>
                </a:solidFill>
              </a:rPr>
              <a:t>sea </a:t>
            </a:r>
            <a:r>
              <a:rPr lang="es-ES" altLang="ko-KR" sz="1600" b="1" dirty="0">
                <a:solidFill>
                  <a:schemeClr val="bg1"/>
                </a:solidFill>
              </a:rPr>
              <a:t>lineal </a:t>
            </a:r>
            <a:r>
              <a:rPr lang="es-ES" altLang="ko-KR" sz="1600" dirty="0">
                <a:solidFill>
                  <a:schemeClr val="bg1"/>
                </a:solidFill>
              </a:rPr>
              <a:t>(en caso contrario por muchas neuronas que utilicemos siempre harán lo mismo que una única neurona)</a:t>
            </a:r>
          </a:p>
        </p:txBody>
      </p:sp>
      <p:pic>
        <p:nvPicPr>
          <p:cNvPr id="15" name="Imagen 14">
            <a:extLst>
              <a:ext uri="{FF2B5EF4-FFF2-40B4-BE49-F238E27FC236}">
                <a16:creationId xmlns:a16="http://schemas.microsoft.com/office/drawing/2014/main" id="{A6B26514-95AE-40E1-86EA-199300C36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52" y="4087951"/>
            <a:ext cx="4636476" cy="2279601"/>
          </a:xfrm>
          <a:prstGeom prst="rect">
            <a:avLst/>
          </a:prstGeom>
          <a:ln>
            <a:noFill/>
          </a:ln>
          <a:effectLst>
            <a:softEdge rad="112500"/>
          </a:effectLst>
        </p:spPr>
      </p:pic>
      <p:sp>
        <p:nvSpPr>
          <p:cNvPr id="3" name="Signo de multiplicación 2">
            <a:extLst>
              <a:ext uri="{FF2B5EF4-FFF2-40B4-BE49-F238E27FC236}">
                <a16:creationId xmlns:a16="http://schemas.microsoft.com/office/drawing/2014/main" id="{09BE0F9A-6E5C-498E-97EC-5987DFE81B5E}"/>
              </a:ext>
            </a:extLst>
          </p:cNvPr>
          <p:cNvSpPr/>
          <p:nvPr/>
        </p:nvSpPr>
        <p:spPr>
          <a:xfrm>
            <a:off x="1778000" y="4772432"/>
            <a:ext cx="1381760" cy="1323568"/>
          </a:xfrm>
          <a:prstGeom prst="mathMultiply">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28">
            <a:extLst>
              <a:ext uri="{FF2B5EF4-FFF2-40B4-BE49-F238E27FC236}">
                <a16:creationId xmlns:a16="http://schemas.microsoft.com/office/drawing/2014/main" id="{EC92CED0-06D9-4DF9-B640-09782ADC995B}"/>
              </a:ext>
            </a:extLst>
          </p:cNvPr>
          <p:cNvSpPr txBox="1"/>
          <p:nvPr/>
        </p:nvSpPr>
        <p:spPr>
          <a:xfrm>
            <a:off x="640080" y="6267041"/>
            <a:ext cx="4193364" cy="59095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b="1" dirty="0">
                <a:solidFill>
                  <a:schemeClr val="accent3">
                    <a:lumMod val="75000"/>
                  </a:schemeClr>
                </a:solidFill>
              </a:rPr>
              <a:t>Problemas a la hora de entrenar</a:t>
            </a:r>
          </a:p>
        </p:txBody>
      </p:sp>
      <p:pic>
        <p:nvPicPr>
          <p:cNvPr id="20" name="Imagen 19">
            <a:extLst>
              <a:ext uri="{FF2B5EF4-FFF2-40B4-BE49-F238E27FC236}">
                <a16:creationId xmlns:a16="http://schemas.microsoft.com/office/drawing/2014/main" id="{B62C66B2-5F35-4920-913C-A831818B7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476" y="972540"/>
            <a:ext cx="4698263" cy="5690854"/>
          </a:xfrm>
          <a:prstGeom prst="rect">
            <a:avLst/>
          </a:prstGeom>
        </p:spPr>
      </p:pic>
      <p:sp>
        <p:nvSpPr>
          <p:cNvPr id="22" name="TextBox 67">
            <a:extLst>
              <a:ext uri="{FF2B5EF4-FFF2-40B4-BE49-F238E27FC236}">
                <a16:creationId xmlns:a16="http://schemas.microsoft.com/office/drawing/2014/main" id="{CF4CF59F-E38A-461D-A617-B69E361E44C3}"/>
              </a:ext>
            </a:extLst>
          </p:cNvPr>
          <p:cNvSpPr txBox="1"/>
          <p:nvPr/>
        </p:nvSpPr>
        <p:spPr>
          <a:xfrm>
            <a:off x="4945828" y="490448"/>
            <a:ext cx="7137990" cy="57974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accent1"/>
                </a:solidFill>
                <a:latin typeface="+mj-lt"/>
                <a:ea typeface="+mj-ea"/>
                <a:cs typeface="+mj-cs"/>
              </a:rPr>
              <a:t>Funciones</a:t>
            </a:r>
            <a:r>
              <a:rPr lang="en-US" altLang="ko-KR" sz="3200" b="1" dirty="0">
                <a:solidFill>
                  <a:schemeClr val="accent1"/>
                </a:solidFill>
                <a:latin typeface="+mj-lt"/>
                <a:ea typeface="+mj-ea"/>
                <a:cs typeface="+mj-cs"/>
              </a:rPr>
              <a:t> de </a:t>
            </a:r>
            <a:r>
              <a:rPr lang="en-US" altLang="ko-KR" sz="3200" b="1" dirty="0" err="1">
                <a:solidFill>
                  <a:schemeClr val="accent1"/>
                </a:solidFill>
                <a:latin typeface="+mj-lt"/>
                <a:ea typeface="+mj-ea"/>
                <a:cs typeface="+mj-cs"/>
              </a:rPr>
              <a:t>Activación</a:t>
            </a:r>
            <a:r>
              <a:rPr lang="en-US" altLang="ko-KR" sz="3200" b="1" dirty="0">
                <a:solidFill>
                  <a:schemeClr val="accent1"/>
                </a:solidFill>
                <a:latin typeface="+mj-lt"/>
                <a:ea typeface="+mj-ea"/>
                <a:cs typeface="+mj-cs"/>
              </a:rPr>
              <a:t> </a:t>
            </a:r>
            <a:r>
              <a:rPr lang="en-US" altLang="ko-KR" sz="3200" b="1" dirty="0" err="1">
                <a:solidFill>
                  <a:schemeClr val="accent1"/>
                </a:solidFill>
                <a:latin typeface="+mj-lt"/>
                <a:ea typeface="+mj-ea"/>
                <a:cs typeface="+mj-cs"/>
              </a:rPr>
              <a:t>habituales</a:t>
            </a:r>
            <a:endParaRPr lang="en-US" altLang="ko-KR" sz="3200" b="1" dirty="0">
              <a:solidFill>
                <a:schemeClr val="accent1"/>
              </a:solidFill>
              <a:latin typeface="+mj-lt"/>
              <a:ea typeface="+mj-ea"/>
              <a:cs typeface="+mj-cs"/>
            </a:endParaRPr>
          </a:p>
        </p:txBody>
      </p:sp>
    </p:spTree>
    <p:extLst>
      <p:ext uri="{BB962C8B-B14F-4D97-AF65-F5344CB8AC3E}">
        <p14:creationId xmlns:p14="http://schemas.microsoft.com/office/powerpoint/2010/main" val="3390567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ángulo 81">
            <a:extLst>
              <a:ext uri="{FF2B5EF4-FFF2-40B4-BE49-F238E27FC236}">
                <a16:creationId xmlns:a16="http://schemas.microsoft.com/office/drawing/2014/main" id="{7C91CB63-60BC-46E1-BE22-077661CF8ED5}"/>
              </a:ext>
            </a:extLst>
          </p:cNvPr>
          <p:cNvSpPr/>
          <p:nvPr/>
        </p:nvSpPr>
        <p:spPr>
          <a:xfrm rot="533194">
            <a:off x="6326483" y="3897865"/>
            <a:ext cx="2403004" cy="77543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31A18C6-96B7-469C-BDF4-CC2308CF5FBD}"/>
              </a:ext>
            </a:extLst>
          </p:cNvPr>
          <p:cNvSpPr/>
          <p:nvPr/>
        </p:nvSpPr>
        <p:spPr>
          <a:xfrm>
            <a:off x="7643004" y="253040"/>
            <a:ext cx="1725507" cy="2793231"/>
          </a:xfrm>
          <a:prstGeom prst="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dirty="0" err="1">
                <a:solidFill>
                  <a:schemeClr val="bg1"/>
                </a:solidFill>
                <a:latin typeface="+mj-lt"/>
                <a:ea typeface="+mj-ea"/>
                <a:cs typeface="+mj-cs"/>
              </a:rPr>
              <a:t>Capa</a:t>
            </a:r>
            <a:r>
              <a:rPr lang="en-US" altLang="ko-KR" sz="3200" b="1" i="1" dirty="0">
                <a:solidFill>
                  <a:schemeClr val="bg1"/>
                </a:solidFill>
                <a:latin typeface="+mj-lt"/>
                <a:ea typeface="+mj-ea"/>
                <a:cs typeface="+mj-cs"/>
              </a:rPr>
              <a:t> Neuronal</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339065"/>
            <a:ext cx="4013200" cy="4067491"/>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En nuestro caso supondremos que tenemos una </a:t>
            </a:r>
            <a:r>
              <a:rPr lang="es-ES" altLang="ko-KR" sz="1600" b="1" dirty="0">
                <a:solidFill>
                  <a:schemeClr val="bg1"/>
                </a:solidFill>
              </a:rPr>
              <a:t>primera capa neuronal</a:t>
            </a:r>
            <a:r>
              <a:rPr lang="es-ES" altLang="ko-KR" sz="1600" dirty="0">
                <a:solidFill>
                  <a:schemeClr val="bg1"/>
                </a:solidFill>
              </a:rPr>
              <a:t> en nuestra red que no haga </a:t>
            </a:r>
            <a:r>
              <a:rPr lang="es-ES" altLang="ko-KR" sz="1600" b="1" dirty="0">
                <a:solidFill>
                  <a:schemeClr val="bg1"/>
                </a:solidFill>
              </a:rPr>
              <a:t>ningún tipo de transformación</a:t>
            </a:r>
            <a:r>
              <a:rPr lang="es-ES" altLang="ko-KR" sz="1600" dirty="0">
                <a:solidFill>
                  <a:schemeClr val="bg1"/>
                </a:solidFill>
              </a:rPr>
              <a:t> sobre los datos de entrada. De esta forma, </a:t>
            </a:r>
            <a:r>
              <a:rPr lang="es-ES" altLang="ko-KR" sz="1600" b="1" dirty="0">
                <a:solidFill>
                  <a:schemeClr val="bg1"/>
                </a:solidFill>
              </a:rPr>
              <a:t>simplificamos su programación</a:t>
            </a:r>
            <a:r>
              <a:rPr lang="es-ES" altLang="ko-KR" sz="1600" dirty="0">
                <a:solidFill>
                  <a:schemeClr val="bg1"/>
                </a:solidFill>
              </a:rPr>
              <a:t> y simplemente los </a:t>
            </a:r>
            <a:r>
              <a:rPr lang="es-ES" altLang="ko-KR" sz="1600" b="1" dirty="0">
                <a:solidFill>
                  <a:schemeClr val="bg1"/>
                </a:solidFill>
              </a:rPr>
              <a:t>inputs</a:t>
            </a:r>
            <a:r>
              <a:rPr lang="es-ES" altLang="ko-KR" sz="1600" dirty="0">
                <a:solidFill>
                  <a:schemeClr val="bg1"/>
                </a:solidFill>
              </a:rPr>
              <a:t> que recibamos </a:t>
            </a:r>
            <a:r>
              <a:rPr lang="es-ES" altLang="ko-KR" sz="1600" b="1" dirty="0">
                <a:solidFill>
                  <a:schemeClr val="bg1"/>
                </a:solidFill>
              </a:rPr>
              <a:t>los enviaremos directamente a todas las neuronas de la primera capa oculta</a:t>
            </a:r>
            <a:r>
              <a:rPr lang="es-ES" altLang="ko-KR" sz="1600" dirty="0">
                <a:solidFill>
                  <a:schemeClr val="bg1"/>
                </a:solidFill>
              </a:rPr>
              <a:t>.</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Los </a:t>
            </a:r>
            <a:r>
              <a:rPr lang="es-ES" altLang="ko-KR" sz="1600" b="1" dirty="0">
                <a:solidFill>
                  <a:schemeClr val="bg1"/>
                </a:solidFill>
              </a:rPr>
              <a:t>inputs </a:t>
            </a:r>
            <a:r>
              <a:rPr lang="es-ES" altLang="ko-KR" sz="1600" dirty="0">
                <a:solidFill>
                  <a:schemeClr val="bg1"/>
                </a:solidFill>
              </a:rPr>
              <a:t>de la capa (outputs de la capa anterior) serán </a:t>
            </a:r>
            <a:r>
              <a:rPr lang="es-ES" altLang="ko-KR" sz="1600" b="1" dirty="0">
                <a:solidFill>
                  <a:schemeClr val="bg1"/>
                </a:solidFill>
              </a:rPr>
              <a:t>una matriz</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Otra </a:t>
            </a:r>
            <a:r>
              <a:rPr lang="es-ES" altLang="ko-KR" sz="1600" b="1" dirty="0">
                <a:solidFill>
                  <a:schemeClr val="bg1"/>
                </a:solidFill>
              </a:rPr>
              <a:t>matriz</a:t>
            </a:r>
            <a:r>
              <a:rPr lang="es-ES" altLang="ko-KR" sz="1600" dirty="0">
                <a:solidFill>
                  <a:schemeClr val="bg1"/>
                </a:solidFill>
              </a:rPr>
              <a:t> serán los </a:t>
            </a:r>
            <a:r>
              <a:rPr lang="es-ES" altLang="ko-KR" sz="1600" b="1" dirty="0">
                <a:solidFill>
                  <a:schemeClr val="bg1"/>
                </a:solidFill>
              </a:rPr>
              <a:t>pesos de todas las neuronas de la capa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El </a:t>
            </a:r>
            <a:r>
              <a:rPr lang="es-ES" altLang="ko-KR" sz="1600" b="1" dirty="0">
                <a:solidFill>
                  <a:schemeClr val="bg1"/>
                </a:solidFill>
              </a:rPr>
              <a:t>resultado</a:t>
            </a:r>
            <a:r>
              <a:rPr lang="es-ES" altLang="ko-KR" sz="1600" dirty="0">
                <a:solidFill>
                  <a:schemeClr val="bg1"/>
                </a:solidFill>
              </a:rPr>
              <a:t> será </a:t>
            </a:r>
            <a:r>
              <a:rPr lang="es-ES" altLang="ko-KR" sz="1600" b="1" dirty="0">
                <a:solidFill>
                  <a:schemeClr val="bg1"/>
                </a:solidFill>
              </a:rPr>
              <a:t>una matriz</a:t>
            </a:r>
            <a:r>
              <a:rPr lang="es-ES" altLang="ko-KR" sz="1600" dirty="0">
                <a:solidFill>
                  <a:schemeClr val="bg1"/>
                </a:solidFill>
              </a:rPr>
              <a:t> con los </a:t>
            </a:r>
            <a:r>
              <a:rPr lang="es-ES" altLang="ko-KR" sz="1600" b="1" dirty="0">
                <a:solidFill>
                  <a:schemeClr val="bg1"/>
                </a:solidFill>
              </a:rPr>
              <a:t>resultados de cada neurona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Aplicaremos la </a:t>
            </a:r>
            <a:r>
              <a:rPr lang="es-ES" altLang="ko-KR" sz="1600" b="1" dirty="0">
                <a:solidFill>
                  <a:schemeClr val="bg1"/>
                </a:solidFill>
              </a:rPr>
              <a:t>misma función de activación </a:t>
            </a:r>
            <a:r>
              <a:rPr lang="es-ES" altLang="ko-KR" sz="1600" dirty="0">
                <a:solidFill>
                  <a:schemeClr val="bg1"/>
                </a:solidFill>
              </a:rPr>
              <a:t>a </a:t>
            </a:r>
            <a:r>
              <a:rPr lang="es-ES" altLang="ko-KR" sz="1600" b="1" dirty="0">
                <a:solidFill>
                  <a:schemeClr val="bg1"/>
                </a:solidFill>
              </a:rPr>
              <a:t>todas las neuronas de una capa</a:t>
            </a:r>
          </a:p>
        </p:txBody>
      </p:sp>
      <p:sp>
        <p:nvSpPr>
          <p:cNvPr id="4" name="Elipse 3">
            <a:extLst>
              <a:ext uri="{FF2B5EF4-FFF2-40B4-BE49-F238E27FC236}">
                <a16:creationId xmlns:a16="http://schemas.microsoft.com/office/drawing/2014/main" id="{DEEF7BE9-A03A-4ADA-AE47-54017DBB1BC8}"/>
              </a:ext>
            </a:extLst>
          </p:cNvPr>
          <p:cNvSpPr/>
          <p:nvPr/>
        </p:nvSpPr>
        <p:spPr>
          <a:xfrm>
            <a:off x="6572963" y="711985"/>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1</a:t>
            </a:r>
          </a:p>
        </p:txBody>
      </p:sp>
      <p:sp>
        <p:nvSpPr>
          <p:cNvPr id="12" name="Elipse 11">
            <a:extLst>
              <a:ext uri="{FF2B5EF4-FFF2-40B4-BE49-F238E27FC236}">
                <a16:creationId xmlns:a16="http://schemas.microsoft.com/office/drawing/2014/main" id="{B5BED801-16E9-4D33-BDFA-41860A49A121}"/>
              </a:ext>
            </a:extLst>
          </p:cNvPr>
          <p:cNvSpPr/>
          <p:nvPr/>
        </p:nvSpPr>
        <p:spPr>
          <a:xfrm>
            <a:off x="6572963" y="1609128"/>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sp>
        <p:nvSpPr>
          <p:cNvPr id="14" name="Elipse 13">
            <a:extLst>
              <a:ext uri="{FF2B5EF4-FFF2-40B4-BE49-F238E27FC236}">
                <a16:creationId xmlns:a16="http://schemas.microsoft.com/office/drawing/2014/main" id="{656E25D4-E24C-4107-B012-4A980E498426}"/>
              </a:ext>
            </a:extLst>
          </p:cNvPr>
          <p:cNvSpPr/>
          <p:nvPr/>
        </p:nvSpPr>
        <p:spPr>
          <a:xfrm>
            <a:off x="6572963" y="2506271"/>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p>
        </p:txBody>
      </p:sp>
      <p:sp>
        <p:nvSpPr>
          <p:cNvPr id="16" name="Elipse 15">
            <a:extLst>
              <a:ext uri="{FF2B5EF4-FFF2-40B4-BE49-F238E27FC236}">
                <a16:creationId xmlns:a16="http://schemas.microsoft.com/office/drawing/2014/main" id="{94236AA5-3130-427B-90AB-358AEC5B69AE}"/>
              </a:ext>
            </a:extLst>
          </p:cNvPr>
          <p:cNvSpPr/>
          <p:nvPr/>
        </p:nvSpPr>
        <p:spPr>
          <a:xfrm>
            <a:off x="8240737" y="1203548"/>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4</a:t>
            </a:r>
          </a:p>
        </p:txBody>
      </p:sp>
      <p:sp>
        <p:nvSpPr>
          <p:cNvPr id="17" name="Elipse 16">
            <a:extLst>
              <a:ext uri="{FF2B5EF4-FFF2-40B4-BE49-F238E27FC236}">
                <a16:creationId xmlns:a16="http://schemas.microsoft.com/office/drawing/2014/main" id="{5210D2B0-EDD7-4080-8C5D-EAA7846D83EE}"/>
              </a:ext>
            </a:extLst>
          </p:cNvPr>
          <p:cNvSpPr/>
          <p:nvPr/>
        </p:nvSpPr>
        <p:spPr>
          <a:xfrm>
            <a:off x="8240737" y="2069065"/>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5</a:t>
            </a:r>
          </a:p>
        </p:txBody>
      </p:sp>
      <p:sp>
        <p:nvSpPr>
          <p:cNvPr id="18" name="Elipse 17">
            <a:extLst>
              <a:ext uri="{FF2B5EF4-FFF2-40B4-BE49-F238E27FC236}">
                <a16:creationId xmlns:a16="http://schemas.microsoft.com/office/drawing/2014/main" id="{13E79714-7E50-4C88-8A93-16FC95F8AD51}"/>
              </a:ext>
            </a:extLst>
          </p:cNvPr>
          <p:cNvSpPr/>
          <p:nvPr/>
        </p:nvSpPr>
        <p:spPr>
          <a:xfrm>
            <a:off x="9908511" y="1673631"/>
            <a:ext cx="540000" cy="540000"/>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6</a:t>
            </a:r>
          </a:p>
        </p:txBody>
      </p:sp>
      <p:cxnSp>
        <p:nvCxnSpPr>
          <p:cNvPr id="6" name="Conector recto de flecha 5">
            <a:extLst>
              <a:ext uri="{FF2B5EF4-FFF2-40B4-BE49-F238E27FC236}">
                <a16:creationId xmlns:a16="http://schemas.microsoft.com/office/drawing/2014/main" id="{24D9D1BE-652B-40FA-B19F-A23EC4982477}"/>
              </a:ext>
            </a:extLst>
          </p:cNvPr>
          <p:cNvCxnSpPr>
            <a:cxnSpLocks/>
            <a:stCxn id="4" idx="6"/>
            <a:endCxn id="16" idx="1"/>
          </p:cNvCxnSpPr>
          <p:nvPr/>
        </p:nvCxnSpPr>
        <p:spPr>
          <a:xfrm>
            <a:off x="7112963" y="981985"/>
            <a:ext cx="1206855" cy="30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FAC4A23D-BE27-43E0-82DF-8871F62D0955}"/>
              </a:ext>
            </a:extLst>
          </p:cNvPr>
          <p:cNvCxnSpPr>
            <a:cxnSpLocks/>
            <a:stCxn id="12" idx="6"/>
            <a:endCxn id="16" idx="2"/>
          </p:cNvCxnSpPr>
          <p:nvPr/>
        </p:nvCxnSpPr>
        <p:spPr>
          <a:xfrm flipV="1">
            <a:off x="7112963" y="1473548"/>
            <a:ext cx="1127774" cy="405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D7B89322-99D6-47D6-8CC1-CA47CB755AB0}"/>
              </a:ext>
            </a:extLst>
          </p:cNvPr>
          <p:cNvCxnSpPr>
            <a:cxnSpLocks/>
            <a:stCxn id="4" idx="6"/>
            <a:endCxn id="17" idx="1"/>
          </p:cNvCxnSpPr>
          <p:nvPr/>
        </p:nvCxnSpPr>
        <p:spPr>
          <a:xfrm>
            <a:off x="7112963" y="981985"/>
            <a:ext cx="1206855" cy="1166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ector recto de flecha 26">
            <a:extLst>
              <a:ext uri="{FF2B5EF4-FFF2-40B4-BE49-F238E27FC236}">
                <a16:creationId xmlns:a16="http://schemas.microsoft.com/office/drawing/2014/main" id="{AEC757AD-7479-462E-9228-6F30136C44CC}"/>
              </a:ext>
            </a:extLst>
          </p:cNvPr>
          <p:cNvCxnSpPr>
            <a:cxnSpLocks/>
            <a:stCxn id="14" idx="6"/>
            <a:endCxn id="17" idx="3"/>
          </p:cNvCxnSpPr>
          <p:nvPr/>
        </p:nvCxnSpPr>
        <p:spPr>
          <a:xfrm flipV="1">
            <a:off x="7112963" y="2529984"/>
            <a:ext cx="1206855" cy="24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9A30D54D-ABEE-4D82-968C-C317411E3073}"/>
              </a:ext>
            </a:extLst>
          </p:cNvPr>
          <p:cNvCxnSpPr>
            <a:cxnSpLocks/>
            <a:stCxn id="14" idx="6"/>
            <a:endCxn id="16" idx="3"/>
          </p:cNvCxnSpPr>
          <p:nvPr/>
        </p:nvCxnSpPr>
        <p:spPr>
          <a:xfrm flipV="1">
            <a:off x="7112963" y="1664467"/>
            <a:ext cx="1206855" cy="1111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909C6BFC-D88F-4F1A-AD7D-DDAE92FCE2FC}"/>
              </a:ext>
            </a:extLst>
          </p:cNvPr>
          <p:cNvCxnSpPr>
            <a:cxnSpLocks/>
            <a:stCxn id="12" idx="6"/>
            <a:endCxn id="17" idx="2"/>
          </p:cNvCxnSpPr>
          <p:nvPr/>
        </p:nvCxnSpPr>
        <p:spPr>
          <a:xfrm>
            <a:off x="7112963" y="1879128"/>
            <a:ext cx="1127774" cy="459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DF3E193A-8386-4BE9-9C52-F270EC4F4713}"/>
              </a:ext>
            </a:extLst>
          </p:cNvPr>
          <p:cNvCxnSpPr>
            <a:cxnSpLocks/>
            <a:stCxn id="17" idx="6"/>
            <a:endCxn id="18" idx="3"/>
          </p:cNvCxnSpPr>
          <p:nvPr/>
        </p:nvCxnSpPr>
        <p:spPr>
          <a:xfrm flipV="1">
            <a:off x="8780737" y="2134550"/>
            <a:ext cx="1206855" cy="204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E6885708-D116-42AC-81C6-A819497EA05C}"/>
              </a:ext>
            </a:extLst>
          </p:cNvPr>
          <p:cNvCxnSpPr>
            <a:cxnSpLocks/>
            <a:stCxn id="16" idx="6"/>
            <a:endCxn id="18" idx="1"/>
          </p:cNvCxnSpPr>
          <p:nvPr/>
        </p:nvCxnSpPr>
        <p:spPr>
          <a:xfrm>
            <a:off x="8780737" y="1473548"/>
            <a:ext cx="1206855" cy="279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A585DC3-36E4-45C1-B009-A5C54CC0C93C}"/>
              </a:ext>
            </a:extLst>
          </p:cNvPr>
          <p:cNvCxnSpPr>
            <a:cxnSpLocks/>
            <a:endCxn id="4" idx="2"/>
          </p:cNvCxnSpPr>
          <p:nvPr/>
        </p:nvCxnSpPr>
        <p:spPr>
          <a:xfrm>
            <a:off x="5631231" y="981985"/>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506AE0A7-4452-4B20-896B-2AE921AEC2F2}"/>
              </a:ext>
            </a:extLst>
          </p:cNvPr>
          <p:cNvCxnSpPr>
            <a:cxnSpLocks/>
            <a:endCxn id="12" idx="2"/>
          </p:cNvCxnSpPr>
          <p:nvPr/>
        </p:nvCxnSpPr>
        <p:spPr>
          <a:xfrm>
            <a:off x="5631231" y="1879128"/>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ector recto de flecha 45">
            <a:extLst>
              <a:ext uri="{FF2B5EF4-FFF2-40B4-BE49-F238E27FC236}">
                <a16:creationId xmlns:a16="http://schemas.microsoft.com/office/drawing/2014/main" id="{9619CC0F-0C5B-4F7E-AB22-7AF953817B5D}"/>
              </a:ext>
            </a:extLst>
          </p:cNvPr>
          <p:cNvCxnSpPr>
            <a:cxnSpLocks/>
            <a:endCxn id="14" idx="2"/>
          </p:cNvCxnSpPr>
          <p:nvPr/>
        </p:nvCxnSpPr>
        <p:spPr>
          <a:xfrm>
            <a:off x="5631231" y="2776271"/>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06326A64-8089-45B5-ABF3-3AC86D20CFA3}"/>
              </a:ext>
            </a:extLst>
          </p:cNvPr>
          <p:cNvCxnSpPr>
            <a:cxnSpLocks/>
            <a:stCxn id="18" idx="6"/>
          </p:cNvCxnSpPr>
          <p:nvPr/>
        </p:nvCxnSpPr>
        <p:spPr>
          <a:xfrm>
            <a:off x="10448511" y="1943631"/>
            <a:ext cx="880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28">
            <a:extLst>
              <a:ext uri="{FF2B5EF4-FFF2-40B4-BE49-F238E27FC236}">
                <a16:creationId xmlns:a16="http://schemas.microsoft.com/office/drawing/2014/main" id="{FA339246-85B1-4375-9BE4-E0AE0FF4E41B}"/>
              </a:ext>
            </a:extLst>
          </p:cNvPr>
          <p:cNvSpPr txBox="1"/>
          <p:nvPr/>
        </p:nvSpPr>
        <p:spPr>
          <a:xfrm>
            <a:off x="7829491" y="485687"/>
            <a:ext cx="1383521"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dirty="0"/>
              <a:t>Capa oculta</a:t>
            </a:r>
          </a:p>
        </p:txBody>
      </p:sp>
      <p:sp>
        <p:nvSpPr>
          <p:cNvPr id="76" name="TextBox 28">
            <a:extLst>
              <a:ext uri="{FF2B5EF4-FFF2-40B4-BE49-F238E27FC236}">
                <a16:creationId xmlns:a16="http://schemas.microsoft.com/office/drawing/2014/main" id="{A9F12DB5-8F70-4760-95B4-E5EA2A249D85}"/>
              </a:ext>
            </a:extLst>
          </p:cNvPr>
          <p:cNvSpPr txBox="1"/>
          <p:nvPr/>
        </p:nvSpPr>
        <p:spPr>
          <a:xfrm>
            <a:off x="5405035" y="648446"/>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1</a:t>
            </a:r>
          </a:p>
        </p:txBody>
      </p:sp>
      <p:sp>
        <p:nvSpPr>
          <p:cNvPr id="77" name="TextBox 28">
            <a:extLst>
              <a:ext uri="{FF2B5EF4-FFF2-40B4-BE49-F238E27FC236}">
                <a16:creationId xmlns:a16="http://schemas.microsoft.com/office/drawing/2014/main" id="{C626C0C6-28B1-4399-B374-241948C26C71}"/>
              </a:ext>
            </a:extLst>
          </p:cNvPr>
          <p:cNvSpPr txBox="1"/>
          <p:nvPr/>
        </p:nvSpPr>
        <p:spPr>
          <a:xfrm>
            <a:off x="5405035" y="1543383"/>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2</a:t>
            </a:r>
          </a:p>
        </p:txBody>
      </p:sp>
      <p:sp>
        <p:nvSpPr>
          <p:cNvPr id="78" name="TextBox 28">
            <a:extLst>
              <a:ext uri="{FF2B5EF4-FFF2-40B4-BE49-F238E27FC236}">
                <a16:creationId xmlns:a16="http://schemas.microsoft.com/office/drawing/2014/main" id="{C422972D-FAA1-4B6C-AD43-36D97E38DDCB}"/>
              </a:ext>
            </a:extLst>
          </p:cNvPr>
          <p:cNvSpPr txBox="1"/>
          <p:nvPr/>
        </p:nvSpPr>
        <p:spPr>
          <a:xfrm>
            <a:off x="5405035" y="2438319"/>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3</a:t>
            </a:r>
          </a:p>
        </p:txBody>
      </p:sp>
      <p:pic>
        <p:nvPicPr>
          <p:cNvPr id="80" name="Imagen 79">
            <a:extLst>
              <a:ext uri="{FF2B5EF4-FFF2-40B4-BE49-F238E27FC236}">
                <a16:creationId xmlns:a16="http://schemas.microsoft.com/office/drawing/2014/main" id="{4F63C3DC-AF47-40FD-B804-9D8A13E2CC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986912"/>
            <a:ext cx="5020440" cy="2655410"/>
          </a:xfrm>
          <a:prstGeom prst="rect">
            <a:avLst/>
          </a:prstGeom>
        </p:spPr>
      </p:pic>
      <p:sp>
        <p:nvSpPr>
          <p:cNvPr id="81" name="TextBox 28">
            <a:extLst>
              <a:ext uri="{FF2B5EF4-FFF2-40B4-BE49-F238E27FC236}">
                <a16:creationId xmlns:a16="http://schemas.microsoft.com/office/drawing/2014/main" id="{073217F6-7187-474B-A184-0F7FCA6B1E23}"/>
              </a:ext>
            </a:extLst>
          </p:cNvPr>
          <p:cNvSpPr txBox="1"/>
          <p:nvPr/>
        </p:nvSpPr>
        <p:spPr>
          <a:xfrm>
            <a:off x="7142605" y="3580099"/>
            <a:ext cx="2927230"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u="sng" dirty="0"/>
              <a:t>Estructura de cada Neurona</a:t>
            </a:r>
          </a:p>
        </p:txBody>
      </p:sp>
      <p:sp>
        <p:nvSpPr>
          <p:cNvPr id="83" name="TextBox 28">
            <a:extLst>
              <a:ext uri="{FF2B5EF4-FFF2-40B4-BE49-F238E27FC236}">
                <a16:creationId xmlns:a16="http://schemas.microsoft.com/office/drawing/2014/main" id="{E8CFBD25-4EA0-4E9A-B41C-484733C4FC15}"/>
              </a:ext>
            </a:extLst>
          </p:cNvPr>
          <p:cNvSpPr txBox="1"/>
          <p:nvPr/>
        </p:nvSpPr>
        <p:spPr>
          <a:xfrm>
            <a:off x="8841929" y="4183638"/>
            <a:ext cx="1383521" cy="333539"/>
          </a:xfrm>
          <a:prstGeom prst="rect">
            <a:avLst/>
          </a:prstGeom>
        </p:spPr>
        <p:txBody>
          <a:bodyPr vert="horz" lIns="91440" tIns="45720" rIns="91440" bIns="45720" rtlCol="0" anchor="t">
            <a:normAutofit fontScale="85000" lnSpcReduction="10000"/>
          </a:bodyPr>
          <a:lstStyle/>
          <a:p>
            <a:pPr algn="just" defTabSz="914400">
              <a:lnSpc>
                <a:spcPct val="90000"/>
              </a:lnSpc>
              <a:spcAft>
                <a:spcPts val="600"/>
              </a:spcAft>
            </a:pPr>
            <a:r>
              <a:rPr lang="es-ES" altLang="ko-KR" sz="1600" b="1" dirty="0">
                <a:solidFill>
                  <a:schemeClr val="accent3">
                    <a:lumMod val="75000"/>
                  </a:schemeClr>
                </a:solidFill>
              </a:rPr>
              <a:t>IMPORTANTE</a:t>
            </a:r>
          </a:p>
        </p:txBody>
      </p:sp>
    </p:spTree>
    <p:extLst>
      <p:ext uri="{BB962C8B-B14F-4D97-AF65-F5344CB8AC3E}">
        <p14:creationId xmlns:p14="http://schemas.microsoft.com/office/powerpoint/2010/main" val="208984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echa: hacia abajo 4">
            <a:extLst>
              <a:ext uri="{FF2B5EF4-FFF2-40B4-BE49-F238E27FC236}">
                <a16:creationId xmlns:a16="http://schemas.microsoft.com/office/drawing/2014/main" id="{49BE50DE-BC01-423F-B596-BD343A627F54}"/>
              </a:ext>
            </a:extLst>
          </p:cNvPr>
          <p:cNvSpPr/>
          <p:nvPr/>
        </p:nvSpPr>
        <p:spPr>
          <a:xfrm>
            <a:off x="7098096" y="711986"/>
            <a:ext cx="575896" cy="2717014"/>
          </a:xfrm>
          <a:prstGeom prst="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p>
          <a:p>
            <a:pPr algn="ctr"/>
            <a:endParaRPr lang="es-ES" dirty="0"/>
          </a:p>
          <a:p>
            <a:pPr algn="ctr"/>
            <a:endParaRPr lang="es-ES" dirty="0"/>
          </a:p>
          <a:p>
            <a:pPr algn="ctr"/>
            <a:r>
              <a:rPr lang="es-ES" dirty="0"/>
              <a:t>3</a:t>
            </a:r>
          </a:p>
          <a:p>
            <a:pPr algn="ctr"/>
            <a:endParaRPr lang="es-ES" dirty="0"/>
          </a:p>
          <a:p>
            <a:pPr algn="ctr"/>
            <a:endParaRPr lang="es-ES" dirty="0"/>
          </a:p>
          <a:p>
            <a:pPr algn="ctr"/>
            <a:r>
              <a:rPr lang="es-ES" dirty="0"/>
              <a:t>2</a:t>
            </a:r>
          </a:p>
          <a:p>
            <a:pPr algn="ctr"/>
            <a:endParaRPr lang="es-ES" dirty="0"/>
          </a:p>
        </p:txBody>
      </p:sp>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Rectángulo: esquinas redondeadas 2">
            <a:extLst>
              <a:ext uri="{FF2B5EF4-FFF2-40B4-BE49-F238E27FC236}">
                <a16:creationId xmlns:a16="http://schemas.microsoft.com/office/drawing/2014/main" id="{FA7B0E8E-96D7-4995-AD50-9396ECAE3086}"/>
              </a:ext>
            </a:extLst>
          </p:cNvPr>
          <p:cNvSpPr/>
          <p:nvPr/>
        </p:nvSpPr>
        <p:spPr>
          <a:xfrm>
            <a:off x="1311215" y="4284453"/>
            <a:ext cx="3324045" cy="477327"/>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31A18C6-96B7-469C-BDF4-CC2308CF5FBD}"/>
              </a:ext>
            </a:extLst>
          </p:cNvPr>
          <p:cNvSpPr/>
          <p:nvPr/>
        </p:nvSpPr>
        <p:spPr>
          <a:xfrm>
            <a:off x="7643004" y="253040"/>
            <a:ext cx="1725507" cy="2793231"/>
          </a:xfrm>
          <a:prstGeom prst="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TextBox 67">
            <a:extLst>
              <a:ext uri="{FF2B5EF4-FFF2-40B4-BE49-F238E27FC236}">
                <a16:creationId xmlns:a16="http://schemas.microsoft.com/office/drawing/2014/main" id="{02AE7501-2142-4DE9-A37F-0A5E57101708}"/>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dirty="0" err="1">
                <a:solidFill>
                  <a:schemeClr val="bg1"/>
                </a:solidFill>
                <a:latin typeface="+mj-lt"/>
                <a:ea typeface="+mj-ea"/>
                <a:cs typeface="+mj-cs"/>
              </a:rPr>
              <a:t>Capa</a:t>
            </a:r>
            <a:r>
              <a:rPr lang="en-US" altLang="ko-KR" sz="3200" b="1" i="1" dirty="0">
                <a:solidFill>
                  <a:schemeClr val="bg1"/>
                </a:solidFill>
                <a:latin typeface="+mj-lt"/>
                <a:ea typeface="+mj-ea"/>
                <a:cs typeface="+mj-cs"/>
              </a:rPr>
              <a:t> Neuronal</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339065"/>
            <a:ext cx="4013200" cy="4067491"/>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En nuestro caso supondremos que tenemos una </a:t>
            </a:r>
            <a:r>
              <a:rPr lang="es-ES" altLang="ko-KR" sz="1600" b="1" dirty="0">
                <a:solidFill>
                  <a:schemeClr val="bg1"/>
                </a:solidFill>
              </a:rPr>
              <a:t>primera capa neuronal</a:t>
            </a:r>
            <a:r>
              <a:rPr lang="es-ES" altLang="ko-KR" sz="1600" dirty="0">
                <a:solidFill>
                  <a:schemeClr val="bg1"/>
                </a:solidFill>
              </a:rPr>
              <a:t> en nuestra red que no haga </a:t>
            </a:r>
            <a:r>
              <a:rPr lang="es-ES" altLang="ko-KR" sz="1600" b="1" dirty="0">
                <a:solidFill>
                  <a:schemeClr val="bg1"/>
                </a:solidFill>
              </a:rPr>
              <a:t>ningún tipo de transformación</a:t>
            </a:r>
            <a:r>
              <a:rPr lang="es-ES" altLang="ko-KR" sz="1600" dirty="0">
                <a:solidFill>
                  <a:schemeClr val="bg1"/>
                </a:solidFill>
              </a:rPr>
              <a:t> sobre los datos de entrada. De esta forma, </a:t>
            </a:r>
            <a:r>
              <a:rPr lang="es-ES" altLang="ko-KR" sz="1600" b="1" dirty="0">
                <a:solidFill>
                  <a:schemeClr val="bg1"/>
                </a:solidFill>
              </a:rPr>
              <a:t>simplificamos su programación</a:t>
            </a:r>
            <a:r>
              <a:rPr lang="es-ES" altLang="ko-KR" sz="1600" dirty="0">
                <a:solidFill>
                  <a:schemeClr val="bg1"/>
                </a:solidFill>
              </a:rPr>
              <a:t> y simplemente los </a:t>
            </a:r>
            <a:r>
              <a:rPr lang="es-ES" altLang="ko-KR" sz="1600" b="1" dirty="0">
                <a:solidFill>
                  <a:schemeClr val="bg1"/>
                </a:solidFill>
              </a:rPr>
              <a:t>inputs</a:t>
            </a:r>
            <a:r>
              <a:rPr lang="es-ES" altLang="ko-KR" sz="1600" dirty="0">
                <a:solidFill>
                  <a:schemeClr val="bg1"/>
                </a:solidFill>
              </a:rPr>
              <a:t> que recibamos </a:t>
            </a:r>
            <a:r>
              <a:rPr lang="es-ES" altLang="ko-KR" sz="1600" b="1" dirty="0">
                <a:solidFill>
                  <a:schemeClr val="bg1"/>
                </a:solidFill>
              </a:rPr>
              <a:t>los enviaremos directamente a todas las neuronas de la primera capa oculta</a:t>
            </a:r>
            <a:r>
              <a:rPr lang="es-ES" altLang="ko-KR" sz="1600" dirty="0">
                <a:solidFill>
                  <a:schemeClr val="bg1"/>
                </a:solidFill>
              </a:rPr>
              <a:t>.</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Los </a:t>
            </a:r>
            <a:r>
              <a:rPr lang="es-ES" altLang="ko-KR" sz="1600" b="1" dirty="0">
                <a:solidFill>
                  <a:schemeClr val="bg1"/>
                </a:solidFill>
              </a:rPr>
              <a:t>inputs </a:t>
            </a:r>
            <a:r>
              <a:rPr lang="es-ES" altLang="ko-KR" sz="1600" dirty="0">
                <a:solidFill>
                  <a:schemeClr val="bg1"/>
                </a:solidFill>
              </a:rPr>
              <a:t>de la capa (outputs de la capa anterior) serán </a:t>
            </a:r>
            <a:r>
              <a:rPr lang="es-ES" altLang="ko-KR" sz="1600" b="1" dirty="0">
                <a:solidFill>
                  <a:schemeClr val="bg1"/>
                </a:solidFill>
              </a:rPr>
              <a:t>una matriz</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Otra </a:t>
            </a:r>
            <a:r>
              <a:rPr lang="es-ES" altLang="ko-KR" sz="1600" b="1" dirty="0">
                <a:solidFill>
                  <a:schemeClr val="bg1"/>
                </a:solidFill>
              </a:rPr>
              <a:t>matriz</a:t>
            </a:r>
            <a:r>
              <a:rPr lang="es-ES" altLang="ko-KR" sz="1600" dirty="0">
                <a:solidFill>
                  <a:schemeClr val="bg1"/>
                </a:solidFill>
              </a:rPr>
              <a:t> serán los </a:t>
            </a:r>
            <a:r>
              <a:rPr lang="es-ES" altLang="ko-KR" sz="1600" b="1" dirty="0">
                <a:solidFill>
                  <a:schemeClr val="bg1"/>
                </a:solidFill>
              </a:rPr>
              <a:t>pesos de todas las neuronas de la capa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El </a:t>
            </a:r>
            <a:r>
              <a:rPr lang="es-ES" altLang="ko-KR" sz="1600" b="1" dirty="0">
                <a:solidFill>
                  <a:schemeClr val="bg1"/>
                </a:solidFill>
              </a:rPr>
              <a:t>resultado</a:t>
            </a:r>
            <a:r>
              <a:rPr lang="es-ES" altLang="ko-KR" sz="1600" dirty="0">
                <a:solidFill>
                  <a:schemeClr val="bg1"/>
                </a:solidFill>
              </a:rPr>
              <a:t> será </a:t>
            </a:r>
            <a:r>
              <a:rPr lang="es-ES" altLang="ko-KR" sz="1600" b="1" dirty="0">
                <a:solidFill>
                  <a:schemeClr val="bg1"/>
                </a:solidFill>
              </a:rPr>
              <a:t>una matriz</a:t>
            </a:r>
            <a:r>
              <a:rPr lang="es-ES" altLang="ko-KR" sz="1600" dirty="0">
                <a:solidFill>
                  <a:schemeClr val="bg1"/>
                </a:solidFill>
              </a:rPr>
              <a:t> con los </a:t>
            </a:r>
            <a:r>
              <a:rPr lang="es-ES" altLang="ko-KR" sz="1600" b="1" dirty="0">
                <a:solidFill>
                  <a:schemeClr val="bg1"/>
                </a:solidFill>
              </a:rPr>
              <a:t>resultados de cada neurona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Aplicaremos la </a:t>
            </a:r>
            <a:r>
              <a:rPr lang="es-ES" altLang="ko-KR" sz="1600" b="1" dirty="0">
                <a:solidFill>
                  <a:schemeClr val="bg1"/>
                </a:solidFill>
              </a:rPr>
              <a:t>misma función de activación </a:t>
            </a:r>
            <a:r>
              <a:rPr lang="es-ES" altLang="ko-KR" sz="1600" dirty="0">
                <a:solidFill>
                  <a:schemeClr val="bg1"/>
                </a:solidFill>
              </a:rPr>
              <a:t>a </a:t>
            </a:r>
            <a:r>
              <a:rPr lang="es-ES" altLang="ko-KR" sz="1600" b="1" dirty="0">
                <a:solidFill>
                  <a:schemeClr val="bg1"/>
                </a:solidFill>
              </a:rPr>
              <a:t>todas las neuronas de una capa</a:t>
            </a:r>
          </a:p>
        </p:txBody>
      </p:sp>
      <p:sp>
        <p:nvSpPr>
          <p:cNvPr id="4" name="Elipse 3">
            <a:extLst>
              <a:ext uri="{FF2B5EF4-FFF2-40B4-BE49-F238E27FC236}">
                <a16:creationId xmlns:a16="http://schemas.microsoft.com/office/drawing/2014/main" id="{DEEF7BE9-A03A-4ADA-AE47-54017DBB1BC8}"/>
              </a:ext>
            </a:extLst>
          </p:cNvPr>
          <p:cNvSpPr/>
          <p:nvPr/>
        </p:nvSpPr>
        <p:spPr>
          <a:xfrm>
            <a:off x="6572963" y="711985"/>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1</a:t>
            </a:r>
          </a:p>
        </p:txBody>
      </p:sp>
      <p:sp>
        <p:nvSpPr>
          <p:cNvPr id="12" name="Elipse 11">
            <a:extLst>
              <a:ext uri="{FF2B5EF4-FFF2-40B4-BE49-F238E27FC236}">
                <a16:creationId xmlns:a16="http://schemas.microsoft.com/office/drawing/2014/main" id="{B5BED801-16E9-4D33-BDFA-41860A49A121}"/>
              </a:ext>
            </a:extLst>
          </p:cNvPr>
          <p:cNvSpPr/>
          <p:nvPr/>
        </p:nvSpPr>
        <p:spPr>
          <a:xfrm>
            <a:off x="6572963" y="1609128"/>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sp>
        <p:nvSpPr>
          <p:cNvPr id="14" name="Elipse 13">
            <a:extLst>
              <a:ext uri="{FF2B5EF4-FFF2-40B4-BE49-F238E27FC236}">
                <a16:creationId xmlns:a16="http://schemas.microsoft.com/office/drawing/2014/main" id="{656E25D4-E24C-4107-B012-4A980E498426}"/>
              </a:ext>
            </a:extLst>
          </p:cNvPr>
          <p:cNvSpPr/>
          <p:nvPr/>
        </p:nvSpPr>
        <p:spPr>
          <a:xfrm>
            <a:off x="6572963" y="2506271"/>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p>
        </p:txBody>
      </p:sp>
      <p:sp>
        <p:nvSpPr>
          <p:cNvPr id="16" name="Elipse 15">
            <a:extLst>
              <a:ext uri="{FF2B5EF4-FFF2-40B4-BE49-F238E27FC236}">
                <a16:creationId xmlns:a16="http://schemas.microsoft.com/office/drawing/2014/main" id="{94236AA5-3130-427B-90AB-358AEC5B69AE}"/>
              </a:ext>
            </a:extLst>
          </p:cNvPr>
          <p:cNvSpPr/>
          <p:nvPr/>
        </p:nvSpPr>
        <p:spPr>
          <a:xfrm>
            <a:off x="8240737" y="1203548"/>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4</a:t>
            </a:r>
          </a:p>
        </p:txBody>
      </p:sp>
      <p:sp>
        <p:nvSpPr>
          <p:cNvPr id="17" name="Elipse 16">
            <a:extLst>
              <a:ext uri="{FF2B5EF4-FFF2-40B4-BE49-F238E27FC236}">
                <a16:creationId xmlns:a16="http://schemas.microsoft.com/office/drawing/2014/main" id="{5210D2B0-EDD7-4080-8C5D-EAA7846D83EE}"/>
              </a:ext>
            </a:extLst>
          </p:cNvPr>
          <p:cNvSpPr/>
          <p:nvPr/>
        </p:nvSpPr>
        <p:spPr>
          <a:xfrm>
            <a:off x="8240737" y="2069065"/>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5</a:t>
            </a:r>
          </a:p>
        </p:txBody>
      </p:sp>
      <p:sp>
        <p:nvSpPr>
          <p:cNvPr id="18" name="Elipse 17">
            <a:extLst>
              <a:ext uri="{FF2B5EF4-FFF2-40B4-BE49-F238E27FC236}">
                <a16:creationId xmlns:a16="http://schemas.microsoft.com/office/drawing/2014/main" id="{13E79714-7E50-4C88-8A93-16FC95F8AD51}"/>
              </a:ext>
            </a:extLst>
          </p:cNvPr>
          <p:cNvSpPr/>
          <p:nvPr/>
        </p:nvSpPr>
        <p:spPr>
          <a:xfrm>
            <a:off x="9908511" y="1673631"/>
            <a:ext cx="540000" cy="540000"/>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6</a:t>
            </a:r>
          </a:p>
        </p:txBody>
      </p:sp>
      <p:cxnSp>
        <p:nvCxnSpPr>
          <p:cNvPr id="6" name="Conector recto de flecha 5">
            <a:extLst>
              <a:ext uri="{FF2B5EF4-FFF2-40B4-BE49-F238E27FC236}">
                <a16:creationId xmlns:a16="http://schemas.microsoft.com/office/drawing/2014/main" id="{24D9D1BE-652B-40FA-B19F-A23EC4982477}"/>
              </a:ext>
            </a:extLst>
          </p:cNvPr>
          <p:cNvCxnSpPr>
            <a:cxnSpLocks/>
            <a:stCxn id="4" idx="6"/>
            <a:endCxn id="16" idx="1"/>
          </p:cNvCxnSpPr>
          <p:nvPr/>
        </p:nvCxnSpPr>
        <p:spPr>
          <a:xfrm>
            <a:off x="7112963" y="981985"/>
            <a:ext cx="1206855" cy="30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FAC4A23D-BE27-43E0-82DF-8871F62D0955}"/>
              </a:ext>
            </a:extLst>
          </p:cNvPr>
          <p:cNvCxnSpPr>
            <a:cxnSpLocks/>
            <a:stCxn id="12" idx="6"/>
            <a:endCxn id="16" idx="2"/>
          </p:cNvCxnSpPr>
          <p:nvPr/>
        </p:nvCxnSpPr>
        <p:spPr>
          <a:xfrm flipV="1">
            <a:off x="7112963" y="1473548"/>
            <a:ext cx="1127774" cy="405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D7B89322-99D6-47D6-8CC1-CA47CB755AB0}"/>
              </a:ext>
            </a:extLst>
          </p:cNvPr>
          <p:cNvCxnSpPr>
            <a:cxnSpLocks/>
            <a:stCxn id="4" idx="6"/>
            <a:endCxn id="17" idx="1"/>
          </p:cNvCxnSpPr>
          <p:nvPr/>
        </p:nvCxnSpPr>
        <p:spPr>
          <a:xfrm>
            <a:off x="7112963" y="981985"/>
            <a:ext cx="1206855" cy="1166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ector recto de flecha 26">
            <a:extLst>
              <a:ext uri="{FF2B5EF4-FFF2-40B4-BE49-F238E27FC236}">
                <a16:creationId xmlns:a16="http://schemas.microsoft.com/office/drawing/2014/main" id="{AEC757AD-7479-462E-9228-6F30136C44CC}"/>
              </a:ext>
            </a:extLst>
          </p:cNvPr>
          <p:cNvCxnSpPr>
            <a:cxnSpLocks/>
            <a:stCxn id="14" idx="6"/>
            <a:endCxn id="17" idx="3"/>
          </p:cNvCxnSpPr>
          <p:nvPr/>
        </p:nvCxnSpPr>
        <p:spPr>
          <a:xfrm flipV="1">
            <a:off x="7112963" y="2529984"/>
            <a:ext cx="1206855" cy="24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9A30D54D-ABEE-4D82-968C-C317411E3073}"/>
              </a:ext>
            </a:extLst>
          </p:cNvPr>
          <p:cNvCxnSpPr>
            <a:cxnSpLocks/>
            <a:stCxn id="14" idx="6"/>
            <a:endCxn id="16" idx="3"/>
          </p:cNvCxnSpPr>
          <p:nvPr/>
        </p:nvCxnSpPr>
        <p:spPr>
          <a:xfrm flipV="1">
            <a:off x="7112963" y="1664467"/>
            <a:ext cx="1206855" cy="1111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909C6BFC-D88F-4F1A-AD7D-DDAE92FCE2FC}"/>
              </a:ext>
            </a:extLst>
          </p:cNvPr>
          <p:cNvCxnSpPr>
            <a:cxnSpLocks/>
            <a:stCxn id="12" idx="6"/>
            <a:endCxn id="17" idx="2"/>
          </p:cNvCxnSpPr>
          <p:nvPr/>
        </p:nvCxnSpPr>
        <p:spPr>
          <a:xfrm>
            <a:off x="7112963" y="1879128"/>
            <a:ext cx="1127774" cy="459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DF3E193A-8386-4BE9-9C52-F270EC4F4713}"/>
              </a:ext>
            </a:extLst>
          </p:cNvPr>
          <p:cNvCxnSpPr>
            <a:cxnSpLocks/>
            <a:stCxn id="17" idx="6"/>
            <a:endCxn id="18" idx="3"/>
          </p:cNvCxnSpPr>
          <p:nvPr/>
        </p:nvCxnSpPr>
        <p:spPr>
          <a:xfrm flipV="1">
            <a:off x="8780737" y="2134550"/>
            <a:ext cx="1206855" cy="204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E6885708-D116-42AC-81C6-A819497EA05C}"/>
              </a:ext>
            </a:extLst>
          </p:cNvPr>
          <p:cNvCxnSpPr>
            <a:cxnSpLocks/>
            <a:stCxn id="16" idx="6"/>
            <a:endCxn id="18" idx="1"/>
          </p:cNvCxnSpPr>
          <p:nvPr/>
        </p:nvCxnSpPr>
        <p:spPr>
          <a:xfrm>
            <a:off x="8780737" y="1473548"/>
            <a:ext cx="1206855" cy="279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A585DC3-36E4-45C1-B009-A5C54CC0C93C}"/>
              </a:ext>
            </a:extLst>
          </p:cNvPr>
          <p:cNvCxnSpPr>
            <a:cxnSpLocks/>
            <a:endCxn id="4" idx="2"/>
          </p:cNvCxnSpPr>
          <p:nvPr/>
        </p:nvCxnSpPr>
        <p:spPr>
          <a:xfrm>
            <a:off x="5631231" y="981985"/>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506AE0A7-4452-4B20-896B-2AE921AEC2F2}"/>
              </a:ext>
            </a:extLst>
          </p:cNvPr>
          <p:cNvCxnSpPr>
            <a:cxnSpLocks/>
            <a:endCxn id="12" idx="2"/>
          </p:cNvCxnSpPr>
          <p:nvPr/>
        </p:nvCxnSpPr>
        <p:spPr>
          <a:xfrm>
            <a:off x="5631231" y="1879128"/>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ector recto de flecha 45">
            <a:extLst>
              <a:ext uri="{FF2B5EF4-FFF2-40B4-BE49-F238E27FC236}">
                <a16:creationId xmlns:a16="http://schemas.microsoft.com/office/drawing/2014/main" id="{9619CC0F-0C5B-4F7E-AB22-7AF953817B5D}"/>
              </a:ext>
            </a:extLst>
          </p:cNvPr>
          <p:cNvCxnSpPr>
            <a:cxnSpLocks/>
            <a:endCxn id="14" idx="2"/>
          </p:cNvCxnSpPr>
          <p:nvPr/>
        </p:nvCxnSpPr>
        <p:spPr>
          <a:xfrm>
            <a:off x="5631231" y="2776271"/>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06326A64-8089-45B5-ABF3-3AC86D20CFA3}"/>
              </a:ext>
            </a:extLst>
          </p:cNvPr>
          <p:cNvCxnSpPr>
            <a:cxnSpLocks/>
            <a:stCxn id="18" idx="6"/>
          </p:cNvCxnSpPr>
          <p:nvPr/>
        </p:nvCxnSpPr>
        <p:spPr>
          <a:xfrm>
            <a:off x="10448511" y="1943631"/>
            <a:ext cx="880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28">
            <a:extLst>
              <a:ext uri="{FF2B5EF4-FFF2-40B4-BE49-F238E27FC236}">
                <a16:creationId xmlns:a16="http://schemas.microsoft.com/office/drawing/2014/main" id="{FA339246-85B1-4375-9BE4-E0AE0FF4E41B}"/>
              </a:ext>
            </a:extLst>
          </p:cNvPr>
          <p:cNvSpPr txBox="1"/>
          <p:nvPr/>
        </p:nvSpPr>
        <p:spPr>
          <a:xfrm>
            <a:off x="7829491" y="485687"/>
            <a:ext cx="1383521"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dirty="0"/>
              <a:t>Capa oculta</a:t>
            </a:r>
          </a:p>
        </p:txBody>
      </p:sp>
      <p:sp>
        <p:nvSpPr>
          <p:cNvPr id="76" name="TextBox 28">
            <a:extLst>
              <a:ext uri="{FF2B5EF4-FFF2-40B4-BE49-F238E27FC236}">
                <a16:creationId xmlns:a16="http://schemas.microsoft.com/office/drawing/2014/main" id="{A9F12DB5-8F70-4760-95B4-E5EA2A249D85}"/>
              </a:ext>
            </a:extLst>
          </p:cNvPr>
          <p:cNvSpPr txBox="1"/>
          <p:nvPr/>
        </p:nvSpPr>
        <p:spPr>
          <a:xfrm>
            <a:off x="5405035" y="648446"/>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1</a:t>
            </a:r>
          </a:p>
        </p:txBody>
      </p:sp>
      <p:sp>
        <p:nvSpPr>
          <p:cNvPr id="77" name="TextBox 28">
            <a:extLst>
              <a:ext uri="{FF2B5EF4-FFF2-40B4-BE49-F238E27FC236}">
                <a16:creationId xmlns:a16="http://schemas.microsoft.com/office/drawing/2014/main" id="{C626C0C6-28B1-4399-B374-241948C26C71}"/>
              </a:ext>
            </a:extLst>
          </p:cNvPr>
          <p:cNvSpPr txBox="1"/>
          <p:nvPr/>
        </p:nvSpPr>
        <p:spPr>
          <a:xfrm>
            <a:off x="5405035" y="1543383"/>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2</a:t>
            </a:r>
          </a:p>
        </p:txBody>
      </p:sp>
      <p:sp>
        <p:nvSpPr>
          <p:cNvPr id="78" name="TextBox 28">
            <a:extLst>
              <a:ext uri="{FF2B5EF4-FFF2-40B4-BE49-F238E27FC236}">
                <a16:creationId xmlns:a16="http://schemas.microsoft.com/office/drawing/2014/main" id="{C422972D-FAA1-4B6C-AD43-36D97E38DDCB}"/>
              </a:ext>
            </a:extLst>
          </p:cNvPr>
          <p:cNvSpPr txBox="1"/>
          <p:nvPr/>
        </p:nvSpPr>
        <p:spPr>
          <a:xfrm>
            <a:off x="5405035" y="2438319"/>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3</a:t>
            </a:r>
          </a:p>
        </p:txBody>
      </p:sp>
      <p:sp>
        <p:nvSpPr>
          <p:cNvPr id="35" name="TextBox 28">
            <a:extLst>
              <a:ext uri="{FF2B5EF4-FFF2-40B4-BE49-F238E27FC236}">
                <a16:creationId xmlns:a16="http://schemas.microsoft.com/office/drawing/2014/main" id="{7B84664C-A307-4708-8749-F8FC0A77AD3C}"/>
              </a:ext>
            </a:extLst>
          </p:cNvPr>
          <p:cNvSpPr txBox="1"/>
          <p:nvPr/>
        </p:nvSpPr>
        <p:spPr>
          <a:xfrm>
            <a:off x="5723268" y="3509242"/>
            <a:ext cx="5502574" cy="333539"/>
          </a:xfrm>
          <a:prstGeom prst="rect">
            <a:avLst/>
          </a:prstGeom>
        </p:spPr>
        <p:txBody>
          <a:bodyPr vert="horz" lIns="91440" tIns="45720" rIns="91440" bIns="45720" rtlCol="0" anchor="t">
            <a:normAutofit fontScale="85000" lnSpcReduction="10000"/>
          </a:bodyPr>
          <a:lstStyle/>
          <a:p>
            <a:pPr algn="just" defTabSz="914400">
              <a:lnSpc>
                <a:spcPct val="90000"/>
              </a:lnSpc>
              <a:spcAft>
                <a:spcPts val="600"/>
              </a:spcAft>
            </a:pPr>
            <a:r>
              <a:rPr lang="es-ES" altLang="ko-KR" sz="1600" dirty="0"/>
              <a:t>Los </a:t>
            </a:r>
            <a:r>
              <a:rPr lang="es-ES" altLang="ko-KR" sz="1600" b="1" dirty="0"/>
              <a:t>Outputs</a:t>
            </a:r>
            <a:r>
              <a:rPr lang="es-ES" altLang="ko-KR" sz="1600" dirty="0"/>
              <a:t> de la </a:t>
            </a:r>
            <a:r>
              <a:rPr lang="es-ES" altLang="ko-KR" sz="1600" b="1" dirty="0"/>
              <a:t>capa anterior</a:t>
            </a:r>
            <a:r>
              <a:rPr lang="es-ES" altLang="ko-KR" sz="1600" dirty="0"/>
              <a:t> serán </a:t>
            </a:r>
            <a:r>
              <a:rPr lang="es-ES" altLang="ko-KR" sz="1600" b="1" dirty="0"/>
              <a:t>Inputs</a:t>
            </a:r>
            <a:r>
              <a:rPr lang="es-ES" altLang="ko-KR" sz="1600" dirty="0"/>
              <a:t> de </a:t>
            </a:r>
            <a:r>
              <a:rPr lang="es-ES" altLang="ko-KR" sz="1600" b="1" dirty="0"/>
              <a:t>nuestra capa</a:t>
            </a:r>
            <a:r>
              <a:rPr lang="es-ES" altLang="ko-KR" sz="1600" dirty="0"/>
              <a:t> </a:t>
            </a:r>
          </a:p>
        </p:txBody>
      </p:sp>
      <p:graphicFrame>
        <p:nvGraphicFramePr>
          <p:cNvPr id="7" name="Tabla 6">
            <a:extLst>
              <a:ext uri="{FF2B5EF4-FFF2-40B4-BE49-F238E27FC236}">
                <a16:creationId xmlns:a16="http://schemas.microsoft.com/office/drawing/2014/main" id="{1AD71A0F-BB94-464F-A118-CB9CF004E256}"/>
              </a:ext>
            </a:extLst>
          </p:cNvPr>
          <p:cNvGraphicFramePr>
            <a:graphicFrameLocks noGrp="1"/>
          </p:cNvGraphicFramePr>
          <p:nvPr>
            <p:extLst>
              <p:ext uri="{D42A27DB-BD31-4B8C-83A1-F6EECF244321}">
                <p14:modId xmlns:p14="http://schemas.microsoft.com/office/powerpoint/2010/main" val="2255873811"/>
              </p:ext>
            </p:extLst>
          </p:nvPr>
        </p:nvGraphicFramePr>
        <p:xfrm>
          <a:off x="6113141" y="3857497"/>
          <a:ext cx="4255192" cy="741680"/>
        </p:xfrm>
        <a:graphic>
          <a:graphicData uri="http://schemas.openxmlformats.org/drawingml/2006/table">
            <a:tbl>
              <a:tblPr firstRow="1" bandRow="1">
                <a:tableStyleId>{F5AB1C69-6EDB-4FF4-983F-18BD219EF322}</a:tableStyleId>
              </a:tblPr>
              <a:tblGrid>
                <a:gridCol w="1063798">
                  <a:extLst>
                    <a:ext uri="{9D8B030D-6E8A-4147-A177-3AD203B41FA5}">
                      <a16:colId xmlns:a16="http://schemas.microsoft.com/office/drawing/2014/main" val="17545700"/>
                    </a:ext>
                  </a:extLst>
                </a:gridCol>
                <a:gridCol w="1063798">
                  <a:extLst>
                    <a:ext uri="{9D8B030D-6E8A-4147-A177-3AD203B41FA5}">
                      <a16:colId xmlns:a16="http://schemas.microsoft.com/office/drawing/2014/main" val="2525582066"/>
                    </a:ext>
                  </a:extLst>
                </a:gridCol>
                <a:gridCol w="1063798">
                  <a:extLst>
                    <a:ext uri="{9D8B030D-6E8A-4147-A177-3AD203B41FA5}">
                      <a16:colId xmlns:a16="http://schemas.microsoft.com/office/drawing/2014/main" val="2726811335"/>
                    </a:ext>
                  </a:extLst>
                </a:gridCol>
                <a:gridCol w="1063798">
                  <a:extLst>
                    <a:ext uri="{9D8B030D-6E8A-4147-A177-3AD203B41FA5}">
                      <a16:colId xmlns:a16="http://schemas.microsoft.com/office/drawing/2014/main" val="2858739930"/>
                    </a:ext>
                  </a:extLst>
                </a:gridCol>
              </a:tblGrid>
              <a:tr h="370840">
                <a:tc>
                  <a:txBody>
                    <a:bodyPr/>
                    <a:lstStyle/>
                    <a:p>
                      <a:pPr algn="ctr"/>
                      <a:r>
                        <a:rPr lang="es-ES" sz="1400" dirty="0"/>
                        <a:t>Constante</a:t>
                      </a:r>
                    </a:p>
                  </a:txBody>
                  <a:tcPr/>
                </a:tc>
                <a:tc>
                  <a:txBody>
                    <a:bodyPr/>
                    <a:lstStyle/>
                    <a:p>
                      <a:pPr algn="ctr"/>
                      <a:r>
                        <a:rPr lang="es-ES" sz="1400" dirty="0"/>
                        <a:t>Input 1</a:t>
                      </a:r>
                    </a:p>
                  </a:txBody>
                  <a:tcPr/>
                </a:tc>
                <a:tc>
                  <a:txBody>
                    <a:bodyPr/>
                    <a:lstStyle/>
                    <a:p>
                      <a:pPr algn="ctr"/>
                      <a:r>
                        <a:rPr lang="es-ES" sz="1400" dirty="0"/>
                        <a:t>Input 2</a:t>
                      </a:r>
                    </a:p>
                  </a:txBody>
                  <a:tcPr/>
                </a:tc>
                <a:tc>
                  <a:txBody>
                    <a:bodyPr/>
                    <a:lstStyle/>
                    <a:p>
                      <a:pPr algn="ctr"/>
                      <a:r>
                        <a:rPr lang="es-ES" sz="1400" dirty="0"/>
                        <a:t>Input 3</a:t>
                      </a:r>
                    </a:p>
                  </a:txBody>
                  <a:tcPr/>
                </a:tc>
                <a:extLst>
                  <a:ext uri="{0D108BD9-81ED-4DB2-BD59-A6C34878D82A}">
                    <a16:rowId xmlns:a16="http://schemas.microsoft.com/office/drawing/2014/main" val="1953180765"/>
                  </a:ext>
                </a:extLst>
              </a:tr>
              <a:tr h="370840">
                <a:tc>
                  <a:txBody>
                    <a:bodyPr/>
                    <a:lstStyle/>
                    <a:p>
                      <a:pPr algn="ctr"/>
                      <a:r>
                        <a:rPr lang="es-ES" b="1" dirty="0"/>
                        <a:t>1</a:t>
                      </a:r>
                    </a:p>
                  </a:txBody>
                  <a:tcPr/>
                </a:tc>
                <a:tc>
                  <a:txBody>
                    <a:bodyPr/>
                    <a:lstStyle/>
                    <a:p>
                      <a:pPr algn="ctr"/>
                      <a:r>
                        <a:rPr lang="es-ES" dirty="0"/>
                        <a:t>5</a:t>
                      </a:r>
                      <a:endParaRPr lang="es-ES" b="1" dirty="0"/>
                    </a:p>
                  </a:txBody>
                  <a:tcPr/>
                </a:tc>
                <a:tc>
                  <a:txBody>
                    <a:bodyPr/>
                    <a:lstStyle/>
                    <a:p>
                      <a:pPr algn="ctr"/>
                      <a:r>
                        <a:rPr lang="es-ES" dirty="0"/>
                        <a:t>3</a:t>
                      </a:r>
                      <a:endParaRPr lang="es-ES" b="1" dirty="0"/>
                    </a:p>
                  </a:txBody>
                  <a:tcPr/>
                </a:tc>
                <a:tc>
                  <a:txBody>
                    <a:bodyPr/>
                    <a:lstStyle/>
                    <a:p>
                      <a:pPr algn="ctr"/>
                      <a:r>
                        <a:rPr lang="es-ES" b="0" dirty="0"/>
                        <a:t>2</a:t>
                      </a:r>
                    </a:p>
                  </a:txBody>
                  <a:tcPr/>
                </a:tc>
                <a:extLst>
                  <a:ext uri="{0D108BD9-81ED-4DB2-BD59-A6C34878D82A}">
                    <a16:rowId xmlns:a16="http://schemas.microsoft.com/office/drawing/2014/main" val="3537354109"/>
                  </a:ext>
                </a:extLst>
              </a:tr>
            </a:tbl>
          </a:graphicData>
        </a:graphic>
      </p:graphicFrame>
    </p:spTree>
    <p:extLst>
      <p:ext uri="{BB962C8B-B14F-4D97-AF65-F5344CB8AC3E}">
        <p14:creationId xmlns:p14="http://schemas.microsoft.com/office/powerpoint/2010/main" val="825699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56">
            <a:extLst>
              <a:ext uri="{FF2B5EF4-FFF2-40B4-BE49-F238E27FC236}">
                <a16:creationId xmlns:a16="http://schemas.microsoft.com/office/drawing/2014/main" id="{131A18C6-96B7-469C-BDF4-CC2308CF5FBD}"/>
              </a:ext>
            </a:extLst>
          </p:cNvPr>
          <p:cNvSpPr/>
          <p:nvPr/>
        </p:nvSpPr>
        <p:spPr>
          <a:xfrm>
            <a:off x="7643004" y="253040"/>
            <a:ext cx="1725507" cy="2793231"/>
          </a:xfrm>
          <a:prstGeom prst="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lecha: hacia abajo 31">
            <a:extLst>
              <a:ext uri="{FF2B5EF4-FFF2-40B4-BE49-F238E27FC236}">
                <a16:creationId xmlns:a16="http://schemas.microsoft.com/office/drawing/2014/main" id="{1D5A4D1C-B300-41B0-AB44-D7A806771E81}"/>
              </a:ext>
            </a:extLst>
          </p:cNvPr>
          <p:cNvSpPr/>
          <p:nvPr/>
        </p:nvSpPr>
        <p:spPr>
          <a:xfrm>
            <a:off x="7691137" y="967268"/>
            <a:ext cx="575896" cy="2079003"/>
          </a:xfrm>
          <a:prstGeom prst="downArrow">
            <a:avLst/>
          </a:prstGeom>
          <a:solidFill>
            <a:srgbClr val="B381D9"/>
          </a:solidFill>
          <a:ln>
            <a:solidFill>
              <a:srgbClr val="B38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Pesos</a:t>
            </a:r>
          </a:p>
        </p:txBody>
      </p:sp>
      <p:sp>
        <p:nvSpPr>
          <p:cNvPr id="5" name="Flecha: hacia abajo 4">
            <a:extLst>
              <a:ext uri="{FF2B5EF4-FFF2-40B4-BE49-F238E27FC236}">
                <a16:creationId xmlns:a16="http://schemas.microsoft.com/office/drawing/2014/main" id="{49BE50DE-BC01-423F-B596-BD343A627F54}"/>
              </a:ext>
            </a:extLst>
          </p:cNvPr>
          <p:cNvSpPr/>
          <p:nvPr/>
        </p:nvSpPr>
        <p:spPr>
          <a:xfrm>
            <a:off x="7098096" y="711986"/>
            <a:ext cx="575896" cy="2717014"/>
          </a:xfrm>
          <a:prstGeom prst="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p>
          <a:p>
            <a:pPr algn="ctr"/>
            <a:endParaRPr lang="es-ES" dirty="0"/>
          </a:p>
          <a:p>
            <a:pPr algn="ctr"/>
            <a:endParaRPr lang="es-ES" dirty="0"/>
          </a:p>
          <a:p>
            <a:pPr algn="ctr"/>
            <a:r>
              <a:rPr lang="es-ES" dirty="0"/>
              <a:t>3</a:t>
            </a:r>
          </a:p>
          <a:p>
            <a:pPr algn="ctr"/>
            <a:endParaRPr lang="es-ES" dirty="0"/>
          </a:p>
          <a:p>
            <a:pPr algn="ctr"/>
            <a:endParaRPr lang="es-ES" dirty="0"/>
          </a:p>
          <a:p>
            <a:pPr algn="ctr"/>
            <a:r>
              <a:rPr lang="es-ES" dirty="0"/>
              <a:t>2</a:t>
            </a:r>
          </a:p>
          <a:p>
            <a:pPr algn="ctr"/>
            <a:endParaRPr lang="es-ES" dirty="0"/>
          </a:p>
        </p:txBody>
      </p:sp>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Rectángulo: esquinas redondeadas 2">
            <a:extLst>
              <a:ext uri="{FF2B5EF4-FFF2-40B4-BE49-F238E27FC236}">
                <a16:creationId xmlns:a16="http://schemas.microsoft.com/office/drawing/2014/main" id="{FA7B0E8E-96D7-4995-AD50-9396ECAE3086}"/>
              </a:ext>
            </a:extLst>
          </p:cNvPr>
          <p:cNvSpPr/>
          <p:nvPr/>
        </p:nvSpPr>
        <p:spPr>
          <a:xfrm>
            <a:off x="1311215" y="4744533"/>
            <a:ext cx="3324045" cy="477327"/>
          </a:xfrm>
          <a:prstGeom prst="roundRect">
            <a:avLst/>
          </a:prstGeom>
          <a:solidFill>
            <a:srgbClr val="B381D9"/>
          </a:solidFill>
          <a:ln>
            <a:solidFill>
              <a:srgbClr val="B38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TextBox 67">
            <a:extLst>
              <a:ext uri="{FF2B5EF4-FFF2-40B4-BE49-F238E27FC236}">
                <a16:creationId xmlns:a16="http://schemas.microsoft.com/office/drawing/2014/main" id="{02AE7501-2142-4DE9-A37F-0A5E57101708}"/>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dirty="0" err="1">
                <a:solidFill>
                  <a:schemeClr val="bg1"/>
                </a:solidFill>
                <a:latin typeface="+mj-lt"/>
                <a:ea typeface="+mj-ea"/>
                <a:cs typeface="+mj-cs"/>
              </a:rPr>
              <a:t>Capa</a:t>
            </a:r>
            <a:r>
              <a:rPr lang="en-US" altLang="ko-KR" sz="3200" b="1" i="1" dirty="0">
                <a:solidFill>
                  <a:schemeClr val="bg1"/>
                </a:solidFill>
                <a:latin typeface="+mj-lt"/>
                <a:ea typeface="+mj-ea"/>
                <a:cs typeface="+mj-cs"/>
              </a:rPr>
              <a:t> Neuronal</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339065"/>
            <a:ext cx="4013200" cy="4067491"/>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En nuestro caso supondremos que tenemos una </a:t>
            </a:r>
            <a:r>
              <a:rPr lang="es-ES" altLang="ko-KR" sz="1600" b="1" dirty="0">
                <a:solidFill>
                  <a:schemeClr val="bg1"/>
                </a:solidFill>
              </a:rPr>
              <a:t>primera capa neuronal</a:t>
            </a:r>
            <a:r>
              <a:rPr lang="es-ES" altLang="ko-KR" sz="1600" dirty="0">
                <a:solidFill>
                  <a:schemeClr val="bg1"/>
                </a:solidFill>
              </a:rPr>
              <a:t> en nuestra red que no haga </a:t>
            </a:r>
            <a:r>
              <a:rPr lang="es-ES" altLang="ko-KR" sz="1600" b="1" dirty="0">
                <a:solidFill>
                  <a:schemeClr val="bg1"/>
                </a:solidFill>
              </a:rPr>
              <a:t>ningún tipo de transformación</a:t>
            </a:r>
            <a:r>
              <a:rPr lang="es-ES" altLang="ko-KR" sz="1600" dirty="0">
                <a:solidFill>
                  <a:schemeClr val="bg1"/>
                </a:solidFill>
              </a:rPr>
              <a:t> sobre los datos de entrada. De esta forma, </a:t>
            </a:r>
            <a:r>
              <a:rPr lang="es-ES" altLang="ko-KR" sz="1600" b="1" dirty="0">
                <a:solidFill>
                  <a:schemeClr val="bg1"/>
                </a:solidFill>
              </a:rPr>
              <a:t>simplificamos su programación</a:t>
            </a:r>
            <a:r>
              <a:rPr lang="es-ES" altLang="ko-KR" sz="1600" dirty="0">
                <a:solidFill>
                  <a:schemeClr val="bg1"/>
                </a:solidFill>
              </a:rPr>
              <a:t> y simplemente los </a:t>
            </a:r>
            <a:r>
              <a:rPr lang="es-ES" altLang="ko-KR" sz="1600" b="1" dirty="0">
                <a:solidFill>
                  <a:schemeClr val="bg1"/>
                </a:solidFill>
              </a:rPr>
              <a:t>inputs</a:t>
            </a:r>
            <a:r>
              <a:rPr lang="es-ES" altLang="ko-KR" sz="1600" dirty="0">
                <a:solidFill>
                  <a:schemeClr val="bg1"/>
                </a:solidFill>
              </a:rPr>
              <a:t> que recibamos </a:t>
            </a:r>
            <a:r>
              <a:rPr lang="es-ES" altLang="ko-KR" sz="1600" b="1" dirty="0">
                <a:solidFill>
                  <a:schemeClr val="bg1"/>
                </a:solidFill>
              </a:rPr>
              <a:t>los enviaremos directamente a todas las neuronas de la primera capa oculta</a:t>
            </a:r>
            <a:r>
              <a:rPr lang="es-ES" altLang="ko-KR" sz="1600" dirty="0">
                <a:solidFill>
                  <a:schemeClr val="bg1"/>
                </a:solidFill>
              </a:rPr>
              <a:t>.</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Los </a:t>
            </a:r>
            <a:r>
              <a:rPr lang="es-ES" altLang="ko-KR" sz="1600" b="1" dirty="0">
                <a:solidFill>
                  <a:schemeClr val="bg1"/>
                </a:solidFill>
              </a:rPr>
              <a:t>inputs </a:t>
            </a:r>
            <a:r>
              <a:rPr lang="es-ES" altLang="ko-KR" sz="1600" dirty="0">
                <a:solidFill>
                  <a:schemeClr val="bg1"/>
                </a:solidFill>
              </a:rPr>
              <a:t>de la capa (outputs de la capa anterior) serán </a:t>
            </a:r>
            <a:r>
              <a:rPr lang="es-ES" altLang="ko-KR" sz="1600" b="1" dirty="0">
                <a:solidFill>
                  <a:schemeClr val="bg1"/>
                </a:solidFill>
              </a:rPr>
              <a:t>una matriz</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Otra </a:t>
            </a:r>
            <a:r>
              <a:rPr lang="es-ES" altLang="ko-KR" sz="1600" b="1" dirty="0">
                <a:solidFill>
                  <a:schemeClr val="bg1"/>
                </a:solidFill>
              </a:rPr>
              <a:t>matriz</a:t>
            </a:r>
            <a:r>
              <a:rPr lang="es-ES" altLang="ko-KR" sz="1600" dirty="0">
                <a:solidFill>
                  <a:schemeClr val="bg1"/>
                </a:solidFill>
              </a:rPr>
              <a:t> serán los </a:t>
            </a:r>
            <a:r>
              <a:rPr lang="es-ES" altLang="ko-KR" sz="1600" b="1" dirty="0">
                <a:solidFill>
                  <a:schemeClr val="bg1"/>
                </a:solidFill>
              </a:rPr>
              <a:t>pesos de todas las neuronas de la capa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El </a:t>
            </a:r>
            <a:r>
              <a:rPr lang="es-ES" altLang="ko-KR" sz="1600" b="1" dirty="0">
                <a:solidFill>
                  <a:schemeClr val="bg1"/>
                </a:solidFill>
              </a:rPr>
              <a:t>resultado</a:t>
            </a:r>
            <a:r>
              <a:rPr lang="es-ES" altLang="ko-KR" sz="1600" dirty="0">
                <a:solidFill>
                  <a:schemeClr val="bg1"/>
                </a:solidFill>
              </a:rPr>
              <a:t> será </a:t>
            </a:r>
            <a:r>
              <a:rPr lang="es-ES" altLang="ko-KR" sz="1600" b="1" dirty="0">
                <a:solidFill>
                  <a:schemeClr val="bg1"/>
                </a:solidFill>
              </a:rPr>
              <a:t>una matriz</a:t>
            </a:r>
            <a:r>
              <a:rPr lang="es-ES" altLang="ko-KR" sz="1600" dirty="0">
                <a:solidFill>
                  <a:schemeClr val="bg1"/>
                </a:solidFill>
              </a:rPr>
              <a:t> con los </a:t>
            </a:r>
            <a:r>
              <a:rPr lang="es-ES" altLang="ko-KR" sz="1600" b="1" dirty="0">
                <a:solidFill>
                  <a:schemeClr val="bg1"/>
                </a:solidFill>
              </a:rPr>
              <a:t>resultados de cada neurona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Aplicaremos la </a:t>
            </a:r>
            <a:r>
              <a:rPr lang="es-ES" altLang="ko-KR" sz="1600" b="1" dirty="0">
                <a:solidFill>
                  <a:schemeClr val="bg1"/>
                </a:solidFill>
              </a:rPr>
              <a:t>misma función de activación </a:t>
            </a:r>
            <a:r>
              <a:rPr lang="es-ES" altLang="ko-KR" sz="1600" dirty="0">
                <a:solidFill>
                  <a:schemeClr val="bg1"/>
                </a:solidFill>
              </a:rPr>
              <a:t>a </a:t>
            </a:r>
            <a:r>
              <a:rPr lang="es-ES" altLang="ko-KR" sz="1600" b="1" dirty="0">
                <a:solidFill>
                  <a:schemeClr val="bg1"/>
                </a:solidFill>
              </a:rPr>
              <a:t>todas las neuronas de una capa</a:t>
            </a:r>
          </a:p>
        </p:txBody>
      </p:sp>
      <p:sp>
        <p:nvSpPr>
          <p:cNvPr id="4" name="Elipse 3">
            <a:extLst>
              <a:ext uri="{FF2B5EF4-FFF2-40B4-BE49-F238E27FC236}">
                <a16:creationId xmlns:a16="http://schemas.microsoft.com/office/drawing/2014/main" id="{DEEF7BE9-A03A-4ADA-AE47-54017DBB1BC8}"/>
              </a:ext>
            </a:extLst>
          </p:cNvPr>
          <p:cNvSpPr/>
          <p:nvPr/>
        </p:nvSpPr>
        <p:spPr>
          <a:xfrm>
            <a:off x="6572963" y="711985"/>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1</a:t>
            </a:r>
          </a:p>
        </p:txBody>
      </p:sp>
      <p:sp>
        <p:nvSpPr>
          <p:cNvPr id="12" name="Elipse 11">
            <a:extLst>
              <a:ext uri="{FF2B5EF4-FFF2-40B4-BE49-F238E27FC236}">
                <a16:creationId xmlns:a16="http://schemas.microsoft.com/office/drawing/2014/main" id="{B5BED801-16E9-4D33-BDFA-41860A49A121}"/>
              </a:ext>
            </a:extLst>
          </p:cNvPr>
          <p:cNvSpPr/>
          <p:nvPr/>
        </p:nvSpPr>
        <p:spPr>
          <a:xfrm>
            <a:off x="6572963" y="1609128"/>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sp>
        <p:nvSpPr>
          <p:cNvPr id="14" name="Elipse 13">
            <a:extLst>
              <a:ext uri="{FF2B5EF4-FFF2-40B4-BE49-F238E27FC236}">
                <a16:creationId xmlns:a16="http://schemas.microsoft.com/office/drawing/2014/main" id="{656E25D4-E24C-4107-B012-4A980E498426}"/>
              </a:ext>
            </a:extLst>
          </p:cNvPr>
          <p:cNvSpPr/>
          <p:nvPr/>
        </p:nvSpPr>
        <p:spPr>
          <a:xfrm>
            <a:off x="6572963" y="2506271"/>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p>
        </p:txBody>
      </p:sp>
      <p:sp>
        <p:nvSpPr>
          <p:cNvPr id="16" name="Elipse 15">
            <a:extLst>
              <a:ext uri="{FF2B5EF4-FFF2-40B4-BE49-F238E27FC236}">
                <a16:creationId xmlns:a16="http://schemas.microsoft.com/office/drawing/2014/main" id="{94236AA5-3130-427B-90AB-358AEC5B69AE}"/>
              </a:ext>
            </a:extLst>
          </p:cNvPr>
          <p:cNvSpPr/>
          <p:nvPr/>
        </p:nvSpPr>
        <p:spPr>
          <a:xfrm>
            <a:off x="8240737" y="1203548"/>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4</a:t>
            </a:r>
          </a:p>
        </p:txBody>
      </p:sp>
      <p:sp>
        <p:nvSpPr>
          <p:cNvPr id="17" name="Elipse 16">
            <a:extLst>
              <a:ext uri="{FF2B5EF4-FFF2-40B4-BE49-F238E27FC236}">
                <a16:creationId xmlns:a16="http://schemas.microsoft.com/office/drawing/2014/main" id="{5210D2B0-EDD7-4080-8C5D-EAA7846D83EE}"/>
              </a:ext>
            </a:extLst>
          </p:cNvPr>
          <p:cNvSpPr/>
          <p:nvPr/>
        </p:nvSpPr>
        <p:spPr>
          <a:xfrm>
            <a:off x="8240737" y="2069065"/>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5</a:t>
            </a:r>
          </a:p>
        </p:txBody>
      </p:sp>
      <p:sp>
        <p:nvSpPr>
          <p:cNvPr id="18" name="Elipse 17">
            <a:extLst>
              <a:ext uri="{FF2B5EF4-FFF2-40B4-BE49-F238E27FC236}">
                <a16:creationId xmlns:a16="http://schemas.microsoft.com/office/drawing/2014/main" id="{13E79714-7E50-4C88-8A93-16FC95F8AD51}"/>
              </a:ext>
            </a:extLst>
          </p:cNvPr>
          <p:cNvSpPr/>
          <p:nvPr/>
        </p:nvSpPr>
        <p:spPr>
          <a:xfrm>
            <a:off x="9908511" y="1673631"/>
            <a:ext cx="540000" cy="540000"/>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6</a:t>
            </a:r>
          </a:p>
        </p:txBody>
      </p:sp>
      <p:cxnSp>
        <p:nvCxnSpPr>
          <p:cNvPr id="6" name="Conector recto de flecha 5">
            <a:extLst>
              <a:ext uri="{FF2B5EF4-FFF2-40B4-BE49-F238E27FC236}">
                <a16:creationId xmlns:a16="http://schemas.microsoft.com/office/drawing/2014/main" id="{24D9D1BE-652B-40FA-B19F-A23EC4982477}"/>
              </a:ext>
            </a:extLst>
          </p:cNvPr>
          <p:cNvCxnSpPr>
            <a:cxnSpLocks/>
            <a:stCxn id="4" idx="6"/>
            <a:endCxn id="16" idx="1"/>
          </p:cNvCxnSpPr>
          <p:nvPr/>
        </p:nvCxnSpPr>
        <p:spPr>
          <a:xfrm>
            <a:off x="7112963" y="981985"/>
            <a:ext cx="1206855" cy="30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FAC4A23D-BE27-43E0-82DF-8871F62D0955}"/>
              </a:ext>
            </a:extLst>
          </p:cNvPr>
          <p:cNvCxnSpPr>
            <a:cxnSpLocks/>
            <a:stCxn id="12" idx="6"/>
            <a:endCxn id="16" idx="2"/>
          </p:cNvCxnSpPr>
          <p:nvPr/>
        </p:nvCxnSpPr>
        <p:spPr>
          <a:xfrm flipV="1">
            <a:off x="7112963" y="1473548"/>
            <a:ext cx="1127774" cy="405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D7B89322-99D6-47D6-8CC1-CA47CB755AB0}"/>
              </a:ext>
            </a:extLst>
          </p:cNvPr>
          <p:cNvCxnSpPr>
            <a:cxnSpLocks/>
            <a:stCxn id="4" idx="6"/>
            <a:endCxn id="17" idx="1"/>
          </p:cNvCxnSpPr>
          <p:nvPr/>
        </p:nvCxnSpPr>
        <p:spPr>
          <a:xfrm>
            <a:off x="7112963" y="981985"/>
            <a:ext cx="1206855" cy="1166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ector recto de flecha 26">
            <a:extLst>
              <a:ext uri="{FF2B5EF4-FFF2-40B4-BE49-F238E27FC236}">
                <a16:creationId xmlns:a16="http://schemas.microsoft.com/office/drawing/2014/main" id="{AEC757AD-7479-462E-9228-6F30136C44CC}"/>
              </a:ext>
            </a:extLst>
          </p:cNvPr>
          <p:cNvCxnSpPr>
            <a:cxnSpLocks/>
            <a:stCxn id="14" idx="6"/>
            <a:endCxn id="17" idx="3"/>
          </p:cNvCxnSpPr>
          <p:nvPr/>
        </p:nvCxnSpPr>
        <p:spPr>
          <a:xfrm flipV="1">
            <a:off x="7112963" y="2529984"/>
            <a:ext cx="1206855" cy="24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9A30D54D-ABEE-4D82-968C-C317411E3073}"/>
              </a:ext>
            </a:extLst>
          </p:cNvPr>
          <p:cNvCxnSpPr>
            <a:cxnSpLocks/>
            <a:stCxn id="14" idx="6"/>
            <a:endCxn id="16" idx="3"/>
          </p:cNvCxnSpPr>
          <p:nvPr/>
        </p:nvCxnSpPr>
        <p:spPr>
          <a:xfrm flipV="1">
            <a:off x="7112963" y="1664467"/>
            <a:ext cx="1206855" cy="1111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909C6BFC-D88F-4F1A-AD7D-DDAE92FCE2FC}"/>
              </a:ext>
            </a:extLst>
          </p:cNvPr>
          <p:cNvCxnSpPr>
            <a:cxnSpLocks/>
            <a:stCxn id="12" idx="6"/>
            <a:endCxn id="17" idx="2"/>
          </p:cNvCxnSpPr>
          <p:nvPr/>
        </p:nvCxnSpPr>
        <p:spPr>
          <a:xfrm>
            <a:off x="7112963" y="1879128"/>
            <a:ext cx="1127774" cy="459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DF3E193A-8386-4BE9-9C52-F270EC4F4713}"/>
              </a:ext>
            </a:extLst>
          </p:cNvPr>
          <p:cNvCxnSpPr>
            <a:cxnSpLocks/>
            <a:stCxn id="17" idx="6"/>
            <a:endCxn id="18" idx="3"/>
          </p:cNvCxnSpPr>
          <p:nvPr/>
        </p:nvCxnSpPr>
        <p:spPr>
          <a:xfrm flipV="1">
            <a:off x="8780737" y="2134550"/>
            <a:ext cx="1206855" cy="204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E6885708-D116-42AC-81C6-A819497EA05C}"/>
              </a:ext>
            </a:extLst>
          </p:cNvPr>
          <p:cNvCxnSpPr>
            <a:cxnSpLocks/>
            <a:stCxn id="16" idx="6"/>
            <a:endCxn id="18" idx="1"/>
          </p:cNvCxnSpPr>
          <p:nvPr/>
        </p:nvCxnSpPr>
        <p:spPr>
          <a:xfrm>
            <a:off x="8780737" y="1473548"/>
            <a:ext cx="1206855" cy="279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A585DC3-36E4-45C1-B009-A5C54CC0C93C}"/>
              </a:ext>
            </a:extLst>
          </p:cNvPr>
          <p:cNvCxnSpPr>
            <a:cxnSpLocks/>
            <a:endCxn id="4" idx="2"/>
          </p:cNvCxnSpPr>
          <p:nvPr/>
        </p:nvCxnSpPr>
        <p:spPr>
          <a:xfrm>
            <a:off x="5631231" y="981985"/>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506AE0A7-4452-4B20-896B-2AE921AEC2F2}"/>
              </a:ext>
            </a:extLst>
          </p:cNvPr>
          <p:cNvCxnSpPr>
            <a:cxnSpLocks/>
            <a:endCxn id="12" idx="2"/>
          </p:cNvCxnSpPr>
          <p:nvPr/>
        </p:nvCxnSpPr>
        <p:spPr>
          <a:xfrm>
            <a:off x="5631231" y="1879128"/>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ector recto de flecha 45">
            <a:extLst>
              <a:ext uri="{FF2B5EF4-FFF2-40B4-BE49-F238E27FC236}">
                <a16:creationId xmlns:a16="http://schemas.microsoft.com/office/drawing/2014/main" id="{9619CC0F-0C5B-4F7E-AB22-7AF953817B5D}"/>
              </a:ext>
            </a:extLst>
          </p:cNvPr>
          <p:cNvCxnSpPr>
            <a:cxnSpLocks/>
            <a:endCxn id="14" idx="2"/>
          </p:cNvCxnSpPr>
          <p:nvPr/>
        </p:nvCxnSpPr>
        <p:spPr>
          <a:xfrm>
            <a:off x="5631231" y="2776271"/>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06326A64-8089-45B5-ABF3-3AC86D20CFA3}"/>
              </a:ext>
            </a:extLst>
          </p:cNvPr>
          <p:cNvCxnSpPr>
            <a:cxnSpLocks/>
            <a:stCxn id="18" idx="6"/>
          </p:cNvCxnSpPr>
          <p:nvPr/>
        </p:nvCxnSpPr>
        <p:spPr>
          <a:xfrm>
            <a:off x="10448511" y="1943631"/>
            <a:ext cx="880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28">
            <a:extLst>
              <a:ext uri="{FF2B5EF4-FFF2-40B4-BE49-F238E27FC236}">
                <a16:creationId xmlns:a16="http://schemas.microsoft.com/office/drawing/2014/main" id="{FA339246-85B1-4375-9BE4-E0AE0FF4E41B}"/>
              </a:ext>
            </a:extLst>
          </p:cNvPr>
          <p:cNvSpPr txBox="1"/>
          <p:nvPr/>
        </p:nvSpPr>
        <p:spPr>
          <a:xfrm>
            <a:off x="7829491" y="485687"/>
            <a:ext cx="1383521"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dirty="0"/>
              <a:t>Capa oculta</a:t>
            </a:r>
          </a:p>
        </p:txBody>
      </p:sp>
      <p:sp>
        <p:nvSpPr>
          <p:cNvPr id="76" name="TextBox 28">
            <a:extLst>
              <a:ext uri="{FF2B5EF4-FFF2-40B4-BE49-F238E27FC236}">
                <a16:creationId xmlns:a16="http://schemas.microsoft.com/office/drawing/2014/main" id="{A9F12DB5-8F70-4760-95B4-E5EA2A249D85}"/>
              </a:ext>
            </a:extLst>
          </p:cNvPr>
          <p:cNvSpPr txBox="1"/>
          <p:nvPr/>
        </p:nvSpPr>
        <p:spPr>
          <a:xfrm>
            <a:off x="5405035" y="648446"/>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1</a:t>
            </a:r>
          </a:p>
        </p:txBody>
      </p:sp>
      <p:sp>
        <p:nvSpPr>
          <p:cNvPr id="77" name="TextBox 28">
            <a:extLst>
              <a:ext uri="{FF2B5EF4-FFF2-40B4-BE49-F238E27FC236}">
                <a16:creationId xmlns:a16="http://schemas.microsoft.com/office/drawing/2014/main" id="{C626C0C6-28B1-4399-B374-241948C26C71}"/>
              </a:ext>
            </a:extLst>
          </p:cNvPr>
          <p:cNvSpPr txBox="1"/>
          <p:nvPr/>
        </p:nvSpPr>
        <p:spPr>
          <a:xfrm>
            <a:off x="5405035" y="1543383"/>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2</a:t>
            </a:r>
          </a:p>
        </p:txBody>
      </p:sp>
      <p:sp>
        <p:nvSpPr>
          <p:cNvPr id="78" name="TextBox 28">
            <a:extLst>
              <a:ext uri="{FF2B5EF4-FFF2-40B4-BE49-F238E27FC236}">
                <a16:creationId xmlns:a16="http://schemas.microsoft.com/office/drawing/2014/main" id="{C422972D-FAA1-4B6C-AD43-36D97E38DDCB}"/>
              </a:ext>
            </a:extLst>
          </p:cNvPr>
          <p:cNvSpPr txBox="1"/>
          <p:nvPr/>
        </p:nvSpPr>
        <p:spPr>
          <a:xfrm>
            <a:off x="5405035" y="2438319"/>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3</a:t>
            </a:r>
          </a:p>
        </p:txBody>
      </p:sp>
      <p:sp>
        <p:nvSpPr>
          <p:cNvPr id="35" name="TextBox 28">
            <a:extLst>
              <a:ext uri="{FF2B5EF4-FFF2-40B4-BE49-F238E27FC236}">
                <a16:creationId xmlns:a16="http://schemas.microsoft.com/office/drawing/2014/main" id="{7B84664C-A307-4708-8749-F8FC0A77AD3C}"/>
              </a:ext>
            </a:extLst>
          </p:cNvPr>
          <p:cNvSpPr txBox="1"/>
          <p:nvPr/>
        </p:nvSpPr>
        <p:spPr>
          <a:xfrm>
            <a:off x="5723268" y="3509242"/>
            <a:ext cx="5502574" cy="333539"/>
          </a:xfrm>
          <a:prstGeom prst="rect">
            <a:avLst/>
          </a:prstGeom>
        </p:spPr>
        <p:txBody>
          <a:bodyPr vert="horz" lIns="91440" tIns="45720" rIns="91440" bIns="45720" rtlCol="0" anchor="t">
            <a:normAutofit fontScale="85000" lnSpcReduction="10000"/>
          </a:bodyPr>
          <a:lstStyle/>
          <a:p>
            <a:pPr algn="just" defTabSz="914400">
              <a:lnSpc>
                <a:spcPct val="90000"/>
              </a:lnSpc>
              <a:spcAft>
                <a:spcPts val="600"/>
              </a:spcAft>
            </a:pPr>
            <a:r>
              <a:rPr lang="es-ES" altLang="ko-KR" sz="1600" dirty="0"/>
              <a:t>Los </a:t>
            </a:r>
            <a:r>
              <a:rPr lang="es-ES" altLang="ko-KR" sz="1600" b="1" dirty="0"/>
              <a:t>Outputs</a:t>
            </a:r>
            <a:r>
              <a:rPr lang="es-ES" altLang="ko-KR" sz="1600" dirty="0"/>
              <a:t> de la </a:t>
            </a:r>
            <a:r>
              <a:rPr lang="es-ES" altLang="ko-KR" sz="1600" b="1" dirty="0"/>
              <a:t>capa anterior</a:t>
            </a:r>
            <a:r>
              <a:rPr lang="es-ES" altLang="ko-KR" sz="1600" dirty="0"/>
              <a:t> serán </a:t>
            </a:r>
            <a:r>
              <a:rPr lang="es-ES" altLang="ko-KR" sz="1600" b="1" dirty="0"/>
              <a:t>Inputs</a:t>
            </a:r>
            <a:r>
              <a:rPr lang="es-ES" altLang="ko-KR" sz="1600" dirty="0"/>
              <a:t> de </a:t>
            </a:r>
            <a:r>
              <a:rPr lang="es-ES" altLang="ko-KR" sz="1600" b="1" dirty="0"/>
              <a:t>nuestra capa</a:t>
            </a:r>
            <a:r>
              <a:rPr lang="es-ES" altLang="ko-KR" sz="1600" dirty="0"/>
              <a:t> </a:t>
            </a:r>
          </a:p>
        </p:txBody>
      </p:sp>
      <p:graphicFrame>
        <p:nvGraphicFramePr>
          <p:cNvPr id="7" name="Tabla 6">
            <a:extLst>
              <a:ext uri="{FF2B5EF4-FFF2-40B4-BE49-F238E27FC236}">
                <a16:creationId xmlns:a16="http://schemas.microsoft.com/office/drawing/2014/main" id="{1AD71A0F-BB94-464F-A118-CB9CF004E256}"/>
              </a:ext>
            </a:extLst>
          </p:cNvPr>
          <p:cNvGraphicFramePr>
            <a:graphicFrameLocks noGrp="1"/>
          </p:cNvGraphicFramePr>
          <p:nvPr>
            <p:extLst>
              <p:ext uri="{D42A27DB-BD31-4B8C-83A1-F6EECF244321}">
                <p14:modId xmlns:p14="http://schemas.microsoft.com/office/powerpoint/2010/main" val="3082422092"/>
              </p:ext>
            </p:extLst>
          </p:nvPr>
        </p:nvGraphicFramePr>
        <p:xfrm>
          <a:off x="6113141" y="3857497"/>
          <a:ext cx="4255192" cy="741680"/>
        </p:xfrm>
        <a:graphic>
          <a:graphicData uri="http://schemas.openxmlformats.org/drawingml/2006/table">
            <a:tbl>
              <a:tblPr firstRow="1" bandRow="1">
                <a:tableStyleId>{F5AB1C69-6EDB-4FF4-983F-18BD219EF322}</a:tableStyleId>
              </a:tblPr>
              <a:tblGrid>
                <a:gridCol w="1063798">
                  <a:extLst>
                    <a:ext uri="{9D8B030D-6E8A-4147-A177-3AD203B41FA5}">
                      <a16:colId xmlns:a16="http://schemas.microsoft.com/office/drawing/2014/main" val="3013522783"/>
                    </a:ext>
                  </a:extLst>
                </a:gridCol>
                <a:gridCol w="1063798">
                  <a:extLst>
                    <a:ext uri="{9D8B030D-6E8A-4147-A177-3AD203B41FA5}">
                      <a16:colId xmlns:a16="http://schemas.microsoft.com/office/drawing/2014/main" val="17545700"/>
                    </a:ext>
                  </a:extLst>
                </a:gridCol>
                <a:gridCol w="1063798">
                  <a:extLst>
                    <a:ext uri="{9D8B030D-6E8A-4147-A177-3AD203B41FA5}">
                      <a16:colId xmlns:a16="http://schemas.microsoft.com/office/drawing/2014/main" val="2726811335"/>
                    </a:ext>
                  </a:extLst>
                </a:gridCol>
                <a:gridCol w="1063798">
                  <a:extLst>
                    <a:ext uri="{9D8B030D-6E8A-4147-A177-3AD203B41FA5}">
                      <a16:colId xmlns:a16="http://schemas.microsoft.com/office/drawing/2014/main" val="2858739930"/>
                    </a:ext>
                  </a:extLst>
                </a:gridCol>
              </a:tblGrid>
              <a:tr h="370840">
                <a:tc>
                  <a:txBody>
                    <a:bodyPr/>
                    <a:lstStyle/>
                    <a:p>
                      <a:pPr algn="ctr"/>
                      <a:r>
                        <a:rPr lang="es-ES" sz="1400" dirty="0"/>
                        <a:t>Constante</a:t>
                      </a:r>
                    </a:p>
                  </a:txBody>
                  <a:tcPr/>
                </a:tc>
                <a:tc>
                  <a:txBody>
                    <a:bodyPr/>
                    <a:lstStyle/>
                    <a:p>
                      <a:pPr algn="ctr"/>
                      <a:r>
                        <a:rPr lang="es-ES" sz="1400" dirty="0"/>
                        <a:t>Input 1</a:t>
                      </a:r>
                    </a:p>
                  </a:txBody>
                  <a:tcPr/>
                </a:tc>
                <a:tc>
                  <a:txBody>
                    <a:bodyPr/>
                    <a:lstStyle/>
                    <a:p>
                      <a:pPr algn="ctr"/>
                      <a:r>
                        <a:rPr lang="es-ES" sz="1400" dirty="0"/>
                        <a:t>Input 2</a:t>
                      </a:r>
                    </a:p>
                  </a:txBody>
                  <a:tcPr/>
                </a:tc>
                <a:tc>
                  <a:txBody>
                    <a:bodyPr/>
                    <a:lstStyle/>
                    <a:p>
                      <a:pPr algn="ctr"/>
                      <a:r>
                        <a:rPr lang="es-ES" sz="1400" dirty="0"/>
                        <a:t>Input 3</a:t>
                      </a:r>
                    </a:p>
                  </a:txBody>
                  <a:tcPr/>
                </a:tc>
                <a:extLst>
                  <a:ext uri="{0D108BD9-81ED-4DB2-BD59-A6C34878D82A}">
                    <a16:rowId xmlns:a16="http://schemas.microsoft.com/office/drawing/2014/main" val="1953180765"/>
                  </a:ext>
                </a:extLst>
              </a:tr>
              <a:tr h="370840">
                <a:tc>
                  <a:txBody>
                    <a:bodyPr/>
                    <a:lstStyle/>
                    <a:p>
                      <a:pPr algn="ctr"/>
                      <a:r>
                        <a:rPr lang="es-ES" b="0" dirty="0"/>
                        <a:t>1</a:t>
                      </a:r>
                    </a:p>
                  </a:txBody>
                  <a:tcPr/>
                </a:tc>
                <a:tc>
                  <a:txBody>
                    <a:bodyPr/>
                    <a:lstStyle/>
                    <a:p>
                      <a:pPr algn="ctr"/>
                      <a:r>
                        <a:rPr lang="es-ES" dirty="0"/>
                        <a:t>5</a:t>
                      </a:r>
                      <a:endParaRPr lang="es-ES" b="1" dirty="0"/>
                    </a:p>
                  </a:txBody>
                  <a:tcPr/>
                </a:tc>
                <a:tc>
                  <a:txBody>
                    <a:bodyPr/>
                    <a:lstStyle/>
                    <a:p>
                      <a:pPr algn="ctr"/>
                      <a:r>
                        <a:rPr lang="es-ES" dirty="0"/>
                        <a:t>3</a:t>
                      </a:r>
                      <a:endParaRPr lang="es-ES" b="1" dirty="0"/>
                    </a:p>
                  </a:txBody>
                  <a:tcPr/>
                </a:tc>
                <a:tc>
                  <a:txBody>
                    <a:bodyPr/>
                    <a:lstStyle/>
                    <a:p>
                      <a:pPr algn="ctr"/>
                      <a:r>
                        <a:rPr lang="es-ES" b="0" dirty="0"/>
                        <a:t>2</a:t>
                      </a:r>
                    </a:p>
                  </a:txBody>
                  <a:tcPr/>
                </a:tc>
                <a:extLst>
                  <a:ext uri="{0D108BD9-81ED-4DB2-BD59-A6C34878D82A}">
                    <a16:rowId xmlns:a16="http://schemas.microsoft.com/office/drawing/2014/main" val="3537354109"/>
                  </a:ext>
                </a:extLst>
              </a:tr>
            </a:tbl>
          </a:graphicData>
        </a:graphic>
      </p:graphicFrame>
      <p:sp>
        <p:nvSpPr>
          <p:cNvPr id="34" name="TextBox 28">
            <a:extLst>
              <a:ext uri="{FF2B5EF4-FFF2-40B4-BE49-F238E27FC236}">
                <a16:creationId xmlns:a16="http://schemas.microsoft.com/office/drawing/2014/main" id="{E4D687B0-9996-4133-9BA3-D6125A2EABB5}"/>
              </a:ext>
            </a:extLst>
          </p:cNvPr>
          <p:cNvSpPr txBox="1"/>
          <p:nvPr/>
        </p:nvSpPr>
        <p:spPr>
          <a:xfrm>
            <a:off x="5723268" y="4778885"/>
            <a:ext cx="5502574" cy="333539"/>
          </a:xfrm>
          <a:prstGeom prst="rect">
            <a:avLst/>
          </a:prstGeom>
        </p:spPr>
        <p:txBody>
          <a:bodyPr vert="horz" lIns="91440" tIns="45720" rIns="91440" bIns="45720" rtlCol="0" anchor="t">
            <a:normAutofit fontScale="92500"/>
          </a:bodyPr>
          <a:lstStyle/>
          <a:p>
            <a:pPr algn="just" defTabSz="914400">
              <a:lnSpc>
                <a:spcPct val="90000"/>
              </a:lnSpc>
              <a:spcAft>
                <a:spcPts val="600"/>
              </a:spcAft>
            </a:pPr>
            <a:r>
              <a:rPr lang="es-ES" altLang="ko-KR" sz="1600" dirty="0"/>
              <a:t>Los </a:t>
            </a:r>
            <a:r>
              <a:rPr lang="es-ES" altLang="ko-KR" sz="1600" b="1" dirty="0"/>
              <a:t>Pesos</a:t>
            </a:r>
            <a:r>
              <a:rPr lang="es-ES" altLang="ko-KR" sz="1600" dirty="0"/>
              <a:t> de la </a:t>
            </a:r>
            <a:r>
              <a:rPr lang="es-ES" altLang="ko-KR" sz="1600" b="1" dirty="0"/>
              <a:t>capa </a:t>
            </a:r>
            <a:r>
              <a:rPr lang="es-ES" altLang="ko-KR" sz="1600" dirty="0"/>
              <a:t>serán una </a:t>
            </a:r>
            <a:r>
              <a:rPr lang="es-ES" altLang="ko-KR" sz="1600" b="1" dirty="0"/>
              <a:t>matriz de dos dimensiones</a:t>
            </a:r>
          </a:p>
        </p:txBody>
      </p:sp>
      <p:graphicFrame>
        <p:nvGraphicFramePr>
          <p:cNvPr id="8" name="Tabla 7">
            <a:extLst>
              <a:ext uri="{FF2B5EF4-FFF2-40B4-BE49-F238E27FC236}">
                <a16:creationId xmlns:a16="http://schemas.microsoft.com/office/drawing/2014/main" id="{6CDD127D-4B29-48EE-81E5-2823B1E93044}"/>
              </a:ext>
            </a:extLst>
          </p:cNvPr>
          <p:cNvGraphicFramePr>
            <a:graphicFrameLocks noGrp="1"/>
          </p:cNvGraphicFramePr>
          <p:nvPr>
            <p:extLst>
              <p:ext uri="{D42A27DB-BD31-4B8C-83A1-F6EECF244321}">
                <p14:modId xmlns:p14="http://schemas.microsoft.com/office/powerpoint/2010/main" val="711827178"/>
              </p:ext>
            </p:extLst>
          </p:nvPr>
        </p:nvGraphicFramePr>
        <p:xfrm>
          <a:off x="6763108" y="5138392"/>
          <a:ext cx="3030749" cy="1524000"/>
        </p:xfrm>
        <a:graphic>
          <a:graphicData uri="http://schemas.openxmlformats.org/drawingml/2006/table">
            <a:tbl>
              <a:tblPr firstRow="1" bandRow="1">
                <a:tableStyleId>{5C22544A-7EE6-4342-B048-85BDC9FD1C3A}</a:tableStyleId>
              </a:tblPr>
              <a:tblGrid>
                <a:gridCol w="787881">
                  <a:extLst>
                    <a:ext uri="{9D8B030D-6E8A-4147-A177-3AD203B41FA5}">
                      <a16:colId xmlns:a16="http://schemas.microsoft.com/office/drawing/2014/main" val="2934181868"/>
                    </a:ext>
                  </a:extLst>
                </a:gridCol>
                <a:gridCol w="1109932">
                  <a:extLst>
                    <a:ext uri="{9D8B030D-6E8A-4147-A177-3AD203B41FA5}">
                      <a16:colId xmlns:a16="http://schemas.microsoft.com/office/drawing/2014/main" val="1713011841"/>
                    </a:ext>
                  </a:extLst>
                </a:gridCol>
                <a:gridCol w="1132936">
                  <a:extLst>
                    <a:ext uri="{9D8B030D-6E8A-4147-A177-3AD203B41FA5}">
                      <a16:colId xmlns:a16="http://schemas.microsoft.com/office/drawing/2014/main" val="3455374552"/>
                    </a:ext>
                  </a:extLst>
                </a:gridCol>
              </a:tblGrid>
              <a:tr h="236358">
                <a:tc>
                  <a:txBody>
                    <a:bodyPr/>
                    <a:lstStyle/>
                    <a:p>
                      <a:endParaRPr lang="es-ES" sz="1400" dirty="0"/>
                    </a:p>
                  </a:txBody>
                  <a:tcPr>
                    <a:solidFill>
                      <a:schemeClr val="bg1"/>
                    </a:solidFill>
                  </a:tcPr>
                </a:tc>
                <a:tc>
                  <a:txBody>
                    <a:bodyPr/>
                    <a:lstStyle/>
                    <a:p>
                      <a:pPr algn="ctr"/>
                      <a:r>
                        <a:rPr lang="es-ES" sz="1400" dirty="0"/>
                        <a:t>Neurona 4</a:t>
                      </a:r>
                    </a:p>
                  </a:txBody>
                  <a:tcPr>
                    <a:solidFill>
                      <a:srgbClr val="B381D9"/>
                    </a:solidFill>
                  </a:tcPr>
                </a:tc>
                <a:tc>
                  <a:txBody>
                    <a:bodyPr/>
                    <a:lstStyle/>
                    <a:p>
                      <a:pPr algn="ctr"/>
                      <a:r>
                        <a:rPr lang="es-ES" sz="1400" dirty="0"/>
                        <a:t>Neurona 5</a:t>
                      </a:r>
                    </a:p>
                  </a:txBody>
                  <a:tcPr>
                    <a:solidFill>
                      <a:srgbClr val="B381D9"/>
                    </a:solidFill>
                  </a:tcPr>
                </a:tc>
                <a:extLst>
                  <a:ext uri="{0D108BD9-81ED-4DB2-BD59-A6C34878D82A}">
                    <a16:rowId xmlns:a16="http://schemas.microsoft.com/office/drawing/2014/main" val="2452045753"/>
                  </a:ext>
                </a:extLst>
              </a:tr>
              <a:tr h="236358">
                <a:tc>
                  <a:txBody>
                    <a:bodyPr/>
                    <a:lstStyle/>
                    <a:p>
                      <a:pPr algn="l"/>
                      <a:r>
                        <a:rPr lang="es-ES" sz="1400" b="1" dirty="0" err="1">
                          <a:solidFill>
                            <a:schemeClr val="tx1"/>
                          </a:solidFill>
                        </a:rPr>
                        <a:t>Bias</a:t>
                      </a:r>
                      <a:endParaRPr lang="es-ES" sz="1400" b="1" dirty="0">
                        <a:solidFill>
                          <a:schemeClr val="tx1"/>
                        </a:solidFill>
                      </a:endParaRPr>
                    </a:p>
                  </a:txBody>
                  <a:tcPr>
                    <a:solidFill>
                      <a:srgbClr val="D1B2E8"/>
                    </a:solidFill>
                  </a:tcPr>
                </a:tc>
                <a:tc>
                  <a:txBody>
                    <a:bodyPr/>
                    <a:lstStyle/>
                    <a:p>
                      <a:pPr algn="ctr"/>
                      <a:r>
                        <a:rPr lang="es-ES" sz="1400" b="1" dirty="0">
                          <a:solidFill>
                            <a:schemeClr val="tx1"/>
                          </a:solidFill>
                        </a:rPr>
                        <a:t>-2</a:t>
                      </a:r>
                    </a:p>
                  </a:txBody>
                  <a:tcPr>
                    <a:solidFill>
                      <a:srgbClr val="D1B2E8"/>
                    </a:solidFill>
                  </a:tcPr>
                </a:tc>
                <a:tc>
                  <a:txBody>
                    <a:bodyPr/>
                    <a:lstStyle/>
                    <a:p>
                      <a:pPr algn="ctr"/>
                      <a:r>
                        <a:rPr lang="es-ES" sz="1400" b="1" dirty="0">
                          <a:solidFill>
                            <a:schemeClr val="tx1"/>
                          </a:solidFill>
                        </a:rPr>
                        <a:t>3</a:t>
                      </a:r>
                    </a:p>
                  </a:txBody>
                  <a:tcPr>
                    <a:solidFill>
                      <a:srgbClr val="D1B2E8"/>
                    </a:solidFill>
                  </a:tcPr>
                </a:tc>
                <a:extLst>
                  <a:ext uri="{0D108BD9-81ED-4DB2-BD59-A6C34878D82A}">
                    <a16:rowId xmlns:a16="http://schemas.microsoft.com/office/drawing/2014/main" val="1732643878"/>
                  </a:ext>
                </a:extLst>
              </a:tr>
              <a:tr h="236358">
                <a:tc>
                  <a:txBody>
                    <a:bodyPr/>
                    <a:lstStyle/>
                    <a:p>
                      <a:pPr algn="l"/>
                      <a:r>
                        <a:rPr lang="es-ES" sz="1400" b="1" dirty="0">
                          <a:solidFill>
                            <a:schemeClr val="tx1"/>
                          </a:solidFill>
                        </a:rPr>
                        <a:t>Peso 1</a:t>
                      </a:r>
                    </a:p>
                  </a:txBody>
                  <a:tcPr>
                    <a:solidFill>
                      <a:srgbClr val="EFE5F7"/>
                    </a:solidFill>
                  </a:tcPr>
                </a:tc>
                <a:tc>
                  <a:txBody>
                    <a:bodyPr/>
                    <a:lstStyle/>
                    <a:p>
                      <a:pPr algn="ctr"/>
                      <a:r>
                        <a:rPr lang="es-ES" sz="1400" b="1" dirty="0">
                          <a:solidFill>
                            <a:schemeClr val="tx1"/>
                          </a:solidFill>
                        </a:rPr>
                        <a:t>1</a:t>
                      </a:r>
                    </a:p>
                  </a:txBody>
                  <a:tcPr>
                    <a:solidFill>
                      <a:srgbClr val="EFE5F7"/>
                    </a:solidFill>
                  </a:tcPr>
                </a:tc>
                <a:tc>
                  <a:txBody>
                    <a:bodyPr/>
                    <a:lstStyle/>
                    <a:p>
                      <a:pPr algn="ctr"/>
                      <a:r>
                        <a:rPr lang="es-ES" sz="1400" b="1" dirty="0">
                          <a:solidFill>
                            <a:schemeClr val="tx1"/>
                          </a:solidFill>
                        </a:rPr>
                        <a:t>0</a:t>
                      </a:r>
                    </a:p>
                  </a:txBody>
                  <a:tcPr>
                    <a:solidFill>
                      <a:srgbClr val="EFE5F7"/>
                    </a:solidFill>
                  </a:tcPr>
                </a:tc>
                <a:extLst>
                  <a:ext uri="{0D108BD9-81ED-4DB2-BD59-A6C34878D82A}">
                    <a16:rowId xmlns:a16="http://schemas.microsoft.com/office/drawing/2014/main" val="3175566006"/>
                  </a:ext>
                </a:extLst>
              </a:tr>
              <a:tr h="236358">
                <a:tc>
                  <a:txBody>
                    <a:bodyPr/>
                    <a:lstStyle/>
                    <a:p>
                      <a:pPr algn="l"/>
                      <a:r>
                        <a:rPr lang="es-ES" sz="1400" b="1" dirty="0">
                          <a:solidFill>
                            <a:schemeClr val="tx1"/>
                          </a:solidFill>
                        </a:rPr>
                        <a:t>Peso 2</a:t>
                      </a:r>
                    </a:p>
                  </a:txBody>
                  <a:tcPr>
                    <a:solidFill>
                      <a:srgbClr val="D1B2E8"/>
                    </a:solidFill>
                  </a:tcPr>
                </a:tc>
                <a:tc>
                  <a:txBody>
                    <a:bodyPr/>
                    <a:lstStyle/>
                    <a:p>
                      <a:pPr algn="ctr"/>
                      <a:r>
                        <a:rPr lang="es-ES" sz="1400" b="1" dirty="0">
                          <a:solidFill>
                            <a:schemeClr val="tx1"/>
                          </a:solidFill>
                        </a:rPr>
                        <a:t>-2</a:t>
                      </a:r>
                    </a:p>
                  </a:txBody>
                  <a:tcPr>
                    <a:solidFill>
                      <a:srgbClr val="D1B2E8"/>
                    </a:solidFill>
                  </a:tcPr>
                </a:tc>
                <a:tc>
                  <a:txBody>
                    <a:bodyPr/>
                    <a:lstStyle/>
                    <a:p>
                      <a:pPr algn="ctr"/>
                      <a:r>
                        <a:rPr lang="es-ES" sz="1400" b="1" dirty="0">
                          <a:solidFill>
                            <a:schemeClr val="tx1"/>
                          </a:solidFill>
                        </a:rPr>
                        <a:t>-1</a:t>
                      </a:r>
                    </a:p>
                  </a:txBody>
                  <a:tcPr>
                    <a:solidFill>
                      <a:srgbClr val="D1B2E8"/>
                    </a:solidFill>
                  </a:tcPr>
                </a:tc>
                <a:extLst>
                  <a:ext uri="{0D108BD9-81ED-4DB2-BD59-A6C34878D82A}">
                    <a16:rowId xmlns:a16="http://schemas.microsoft.com/office/drawing/2014/main" val="3417564438"/>
                  </a:ext>
                </a:extLst>
              </a:tr>
              <a:tr h="236358">
                <a:tc>
                  <a:txBody>
                    <a:bodyPr/>
                    <a:lstStyle/>
                    <a:p>
                      <a:pPr algn="l"/>
                      <a:r>
                        <a:rPr lang="es-ES" sz="1400" b="1" dirty="0">
                          <a:solidFill>
                            <a:schemeClr val="tx1"/>
                          </a:solidFill>
                        </a:rPr>
                        <a:t>Peso 3</a:t>
                      </a:r>
                    </a:p>
                  </a:txBody>
                  <a:tcPr>
                    <a:solidFill>
                      <a:srgbClr val="EFE5F7"/>
                    </a:solidFill>
                  </a:tcPr>
                </a:tc>
                <a:tc>
                  <a:txBody>
                    <a:bodyPr/>
                    <a:lstStyle/>
                    <a:p>
                      <a:pPr algn="ctr"/>
                      <a:r>
                        <a:rPr lang="es-ES" sz="1400" b="1" dirty="0">
                          <a:solidFill>
                            <a:schemeClr val="tx1"/>
                          </a:solidFill>
                        </a:rPr>
                        <a:t>0</a:t>
                      </a:r>
                    </a:p>
                  </a:txBody>
                  <a:tcPr>
                    <a:solidFill>
                      <a:srgbClr val="EFE5F7"/>
                    </a:solidFill>
                  </a:tcPr>
                </a:tc>
                <a:tc>
                  <a:txBody>
                    <a:bodyPr/>
                    <a:lstStyle/>
                    <a:p>
                      <a:pPr algn="ctr"/>
                      <a:r>
                        <a:rPr lang="es-ES" sz="1400" b="1" dirty="0">
                          <a:solidFill>
                            <a:schemeClr val="tx1"/>
                          </a:solidFill>
                        </a:rPr>
                        <a:t>3</a:t>
                      </a:r>
                    </a:p>
                  </a:txBody>
                  <a:tcPr>
                    <a:solidFill>
                      <a:srgbClr val="EFE5F7"/>
                    </a:solidFill>
                  </a:tcPr>
                </a:tc>
                <a:extLst>
                  <a:ext uri="{0D108BD9-81ED-4DB2-BD59-A6C34878D82A}">
                    <a16:rowId xmlns:a16="http://schemas.microsoft.com/office/drawing/2014/main" val="1597854246"/>
                  </a:ext>
                </a:extLst>
              </a:tr>
            </a:tbl>
          </a:graphicData>
        </a:graphic>
      </p:graphicFrame>
    </p:spTree>
    <p:extLst>
      <p:ext uri="{BB962C8B-B14F-4D97-AF65-F5344CB8AC3E}">
        <p14:creationId xmlns:p14="http://schemas.microsoft.com/office/powerpoint/2010/main" val="2278584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esquinas redondeadas 37">
            <a:extLst>
              <a:ext uri="{FF2B5EF4-FFF2-40B4-BE49-F238E27FC236}">
                <a16:creationId xmlns:a16="http://schemas.microsoft.com/office/drawing/2014/main" id="{CFFF2984-DB7E-4BC8-B704-B8B17D81AADD}"/>
              </a:ext>
            </a:extLst>
          </p:cNvPr>
          <p:cNvSpPr/>
          <p:nvPr/>
        </p:nvSpPr>
        <p:spPr>
          <a:xfrm>
            <a:off x="1311215" y="5181609"/>
            <a:ext cx="3324045" cy="477327"/>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31A18C6-96B7-469C-BDF4-CC2308CF5FBD}"/>
              </a:ext>
            </a:extLst>
          </p:cNvPr>
          <p:cNvSpPr/>
          <p:nvPr/>
        </p:nvSpPr>
        <p:spPr>
          <a:xfrm>
            <a:off x="7643004" y="253040"/>
            <a:ext cx="1725507" cy="2793231"/>
          </a:xfrm>
          <a:prstGeom prst="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lecha: hacia abajo 31">
            <a:extLst>
              <a:ext uri="{FF2B5EF4-FFF2-40B4-BE49-F238E27FC236}">
                <a16:creationId xmlns:a16="http://schemas.microsoft.com/office/drawing/2014/main" id="{1D5A4D1C-B300-41B0-AB44-D7A806771E81}"/>
              </a:ext>
            </a:extLst>
          </p:cNvPr>
          <p:cNvSpPr/>
          <p:nvPr/>
        </p:nvSpPr>
        <p:spPr>
          <a:xfrm>
            <a:off x="7691137" y="967268"/>
            <a:ext cx="575896" cy="2079003"/>
          </a:xfrm>
          <a:prstGeom prst="downArrow">
            <a:avLst/>
          </a:prstGeom>
          <a:solidFill>
            <a:srgbClr val="B381D9"/>
          </a:solidFill>
          <a:ln>
            <a:solidFill>
              <a:srgbClr val="B38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Pesos</a:t>
            </a:r>
          </a:p>
        </p:txBody>
      </p:sp>
      <p:sp>
        <p:nvSpPr>
          <p:cNvPr id="5" name="Flecha: hacia abajo 4">
            <a:extLst>
              <a:ext uri="{FF2B5EF4-FFF2-40B4-BE49-F238E27FC236}">
                <a16:creationId xmlns:a16="http://schemas.microsoft.com/office/drawing/2014/main" id="{49BE50DE-BC01-423F-B596-BD343A627F54}"/>
              </a:ext>
            </a:extLst>
          </p:cNvPr>
          <p:cNvSpPr/>
          <p:nvPr/>
        </p:nvSpPr>
        <p:spPr>
          <a:xfrm>
            <a:off x="7098096" y="711986"/>
            <a:ext cx="575896" cy="2717014"/>
          </a:xfrm>
          <a:prstGeom prst="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p>
          <a:p>
            <a:pPr algn="ctr"/>
            <a:endParaRPr lang="es-ES" dirty="0"/>
          </a:p>
          <a:p>
            <a:pPr algn="ctr"/>
            <a:endParaRPr lang="es-ES" dirty="0"/>
          </a:p>
          <a:p>
            <a:pPr algn="ctr"/>
            <a:r>
              <a:rPr lang="es-ES" dirty="0"/>
              <a:t>3</a:t>
            </a:r>
          </a:p>
          <a:p>
            <a:pPr algn="ctr"/>
            <a:endParaRPr lang="es-ES" dirty="0"/>
          </a:p>
          <a:p>
            <a:pPr algn="ctr"/>
            <a:endParaRPr lang="es-ES" dirty="0"/>
          </a:p>
          <a:p>
            <a:pPr algn="ctr"/>
            <a:r>
              <a:rPr lang="es-ES" dirty="0"/>
              <a:t>2</a:t>
            </a:r>
          </a:p>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dirty="0" err="1">
                <a:solidFill>
                  <a:schemeClr val="bg1"/>
                </a:solidFill>
                <a:latin typeface="+mj-lt"/>
                <a:ea typeface="+mj-ea"/>
                <a:cs typeface="+mj-cs"/>
              </a:rPr>
              <a:t>Capa</a:t>
            </a:r>
            <a:r>
              <a:rPr lang="en-US" altLang="ko-KR" sz="3200" b="1" i="1" dirty="0">
                <a:solidFill>
                  <a:schemeClr val="bg1"/>
                </a:solidFill>
                <a:latin typeface="+mj-lt"/>
                <a:ea typeface="+mj-ea"/>
                <a:cs typeface="+mj-cs"/>
              </a:rPr>
              <a:t> Neuronal</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339065"/>
            <a:ext cx="4013200" cy="4067491"/>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En nuestro caso supondremos que tenemos una </a:t>
            </a:r>
            <a:r>
              <a:rPr lang="es-ES" altLang="ko-KR" sz="1600" b="1" dirty="0">
                <a:solidFill>
                  <a:schemeClr val="bg1"/>
                </a:solidFill>
              </a:rPr>
              <a:t>primera capa neuronal</a:t>
            </a:r>
            <a:r>
              <a:rPr lang="es-ES" altLang="ko-KR" sz="1600" dirty="0">
                <a:solidFill>
                  <a:schemeClr val="bg1"/>
                </a:solidFill>
              </a:rPr>
              <a:t> en nuestra red que no haga </a:t>
            </a:r>
            <a:r>
              <a:rPr lang="es-ES" altLang="ko-KR" sz="1600" b="1" dirty="0">
                <a:solidFill>
                  <a:schemeClr val="bg1"/>
                </a:solidFill>
              </a:rPr>
              <a:t>ningún tipo de transformación</a:t>
            </a:r>
            <a:r>
              <a:rPr lang="es-ES" altLang="ko-KR" sz="1600" dirty="0">
                <a:solidFill>
                  <a:schemeClr val="bg1"/>
                </a:solidFill>
              </a:rPr>
              <a:t> sobre los datos de entrada. De esta forma, </a:t>
            </a:r>
            <a:r>
              <a:rPr lang="es-ES" altLang="ko-KR" sz="1600" b="1" dirty="0">
                <a:solidFill>
                  <a:schemeClr val="bg1"/>
                </a:solidFill>
              </a:rPr>
              <a:t>simplificamos su programación</a:t>
            </a:r>
            <a:r>
              <a:rPr lang="es-ES" altLang="ko-KR" sz="1600" dirty="0">
                <a:solidFill>
                  <a:schemeClr val="bg1"/>
                </a:solidFill>
              </a:rPr>
              <a:t> y simplemente los </a:t>
            </a:r>
            <a:r>
              <a:rPr lang="es-ES" altLang="ko-KR" sz="1600" b="1" dirty="0">
                <a:solidFill>
                  <a:schemeClr val="bg1"/>
                </a:solidFill>
              </a:rPr>
              <a:t>inputs</a:t>
            </a:r>
            <a:r>
              <a:rPr lang="es-ES" altLang="ko-KR" sz="1600" dirty="0">
                <a:solidFill>
                  <a:schemeClr val="bg1"/>
                </a:solidFill>
              </a:rPr>
              <a:t> que recibamos </a:t>
            </a:r>
            <a:r>
              <a:rPr lang="es-ES" altLang="ko-KR" sz="1600" b="1" dirty="0">
                <a:solidFill>
                  <a:schemeClr val="bg1"/>
                </a:solidFill>
              </a:rPr>
              <a:t>los enviaremos directamente a todas las neuronas de la primera capa oculta</a:t>
            </a:r>
            <a:r>
              <a:rPr lang="es-ES" altLang="ko-KR" sz="1600" dirty="0">
                <a:solidFill>
                  <a:schemeClr val="bg1"/>
                </a:solidFill>
              </a:rPr>
              <a:t>.</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Los </a:t>
            </a:r>
            <a:r>
              <a:rPr lang="es-ES" altLang="ko-KR" sz="1600" b="1" dirty="0">
                <a:solidFill>
                  <a:schemeClr val="bg1"/>
                </a:solidFill>
              </a:rPr>
              <a:t>inputs </a:t>
            </a:r>
            <a:r>
              <a:rPr lang="es-ES" altLang="ko-KR" sz="1600" dirty="0">
                <a:solidFill>
                  <a:schemeClr val="bg1"/>
                </a:solidFill>
              </a:rPr>
              <a:t>de la capa (outputs de la capa anterior) serán </a:t>
            </a:r>
            <a:r>
              <a:rPr lang="es-ES" altLang="ko-KR" sz="1600" b="1" dirty="0">
                <a:solidFill>
                  <a:schemeClr val="bg1"/>
                </a:solidFill>
              </a:rPr>
              <a:t>una matriz</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Otra </a:t>
            </a:r>
            <a:r>
              <a:rPr lang="es-ES" altLang="ko-KR" sz="1600" b="1" dirty="0">
                <a:solidFill>
                  <a:schemeClr val="bg1"/>
                </a:solidFill>
              </a:rPr>
              <a:t>matriz</a:t>
            </a:r>
            <a:r>
              <a:rPr lang="es-ES" altLang="ko-KR" sz="1600" dirty="0">
                <a:solidFill>
                  <a:schemeClr val="bg1"/>
                </a:solidFill>
              </a:rPr>
              <a:t> serán los </a:t>
            </a:r>
            <a:r>
              <a:rPr lang="es-ES" altLang="ko-KR" sz="1600" b="1" dirty="0">
                <a:solidFill>
                  <a:schemeClr val="bg1"/>
                </a:solidFill>
              </a:rPr>
              <a:t>pesos de todas las neuronas de la capa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El </a:t>
            </a:r>
            <a:r>
              <a:rPr lang="es-ES" altLang="ko-KR" sz="1600" b="1" dirty="0">
                <a:solidFill>
                  <a:schemeClr val="bg1"/>
                </a:solidFill>
              </a:rPr>
              <a:t>resultado</a:t>
            </a:r>
            <a:r>
              <a:rPr lang="es-ES" altLang="ko-KR" sz="1600" dirty="0">
                <a:solidFill>
                  <a:schemeClr val="bg1"/>
                </a:solidFill>
              </a:rPr>
              <a:t> será </a:t>
            </a:r>
            <a:r>
              <a:rPr lang="es-ES" altLang="ko-KR" sz="1600" b="1" dirty="0">
                <a:solidFill>
                  <a:schemeClr val="bg1"/>
                </a:solidFill>
              </a:rPr>
              <a:t>una matriz</a:t>
            </a:r>
            <a:r>
              <a:rPr lang="es-ES" altLang="ko-KR" sz="1600" dirty="0">
                <a:solidFill>
                  <a:schemeClr val="bg1"/>
                </a:solidFill>
              </a:rPr>
              <a:t> con los </a:t>
            </a:r>
            <a:r>
              <a:rPr lang="es-ES" altLang="ko-KR" sz="1600" b="1" dirty="0">
                <a:solidFill>
                  <a:schemeClr val="bg1"/>
                </a:solidFill>
              </a:rPr>
              <a:t>resultados de cada neurona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Aplicaremos la </a:t>
            </a:r>
            <a:r>
              <a:rPr lang="es-ES" altLang="ko-KR" sz="1600" b="1" dirty="0">
                <a:solidFill>
                  <a:schemeClr val="bg1"/>
                </a:solidFill>
              </a:rPr>
              <a:t>misma función de activación </a:t>
            </a:r>
            <a:r>
              <a:rPr lang="es-ES" altLang="ko-KR" sz="1600" dirty="0">
                <a:solidFill>
                  <a:schemeClr val="bg1"/>
                </a:solidFill>
              </a:rPr>
              <a:t>a </a:t>
            </a:r>
            <a:r>
              <a:rPr lang="es-ES" altLang="ko-KR" sz="1600" b="1" dirty="0">
                <a:solidFill>
                  <a:schemeClr val="bg1"/>
                </a:solidFill>
              </a:rPr>
              <a:t>todas las neuronas de una capa</a:t>
            </a:r>
          </a:p>
        </p:txBody>
      </p:sp>
      <p:sp>
        <p:nvSpPr>
          <p:cNvPr id="4" name="Elipse 3">
            <a:extLst>
              <a:ext uri="{FF2B5EF4-FFF2-40B4-BE49-F238E27FC236}">
                <a16:creationId xmlns:a16="http://schemas.microsoft.com/office/drawing/2014/main" id="{DEEF7BE9-A03A-4ADA-AE47-54017DBB1BC8}"/>
              </a:ext>
            </a:extLst>
          </p:cNvPr>
          <p:cNvSpPr/>
          <p:nvPr/>
        </p:nvSpPr>
        <p:spPr>
          <a:xfrm>
            <a:off x="6572963" y="711985"/>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1</a:t>
            </a:r>
          </a:p>
        </p:txBody>
      </p:sp>
      <p:sp>
        <p:nvSpPr>
          <p:cNvPr id="12" name="Elipse 11">
            <a:extLst>
              <a:ext uri="{FF2B5EF4-FFF2-40B4-BE49-F238E27FC236}">
                <a16:creationId xmlns:a16="http://schemas.microsoft.com/office/drawing/2014/main" id="{B5BED801-16E9-4D33-BDFA-41860A49A121}"/>
              </a:ext>
            </a:extLst>
          </p:cNvPr>
          <p:cNvSpPr/>
          <p:nvPr/>
        </p:nvSpPr>
        <p:spPr>
          <a:xfrm>
            <a:off x="6572963" y="1609128"/>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sp>
        <p:nvSpPr>
          <p:cNvPr id="14" name="Elipse 13">
            <a:extLst>
              <a:ext uri="{FF2B5EF4-FFF2-40B4-BE49-F238E27FC236}">
                <a16:creationId xmlns:a16="http://schemas.microsoft.com/office/drawing/2014/main" id="{656E25D4-E24C-4107-B012-4A980E498426}"/>
              </a:ext>
            </a:extLst>
          </p:cNvPr>
          <p:cNvSpPr/>
          <p:nvPr/>
        </p:nvSpPr>
        <p:spPr>
          <a:xfrm>
            <a:off x="6572963" y="2506271"/>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p>
        </p:txBody>
      </p:sp>
      <p:sp>
        <p:nvSpPr>
          <p:cNvPr id="16" name="Elipse 15">
            <a:extLst>
              <a:ext uri="{FF2B5EF4-FFF2-40B4-BE49-F238E27FC236}">
                <a16:creationId xmlns:a16="http://schemas.microsoft.com/office/drawing/2014/main" id="{94236AA5-3130-427B-90AB-358AEC5B69AE}"/>
              </a:ext>
            </a:extLst>
          </p:cNvPr>
          <p:cNvSpPr/>
          <p:nvPr/>
        </p:nvSpPr>
        <p:spPr>
          <a:xfrm>
            <a:off x="8240737" y="1203548"/>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4</a:t>
            </a:r>
          </a:p>
        </p:txBody>
      </p:sp>
      <p:sp>
        <p:nvSpPr>
          <p:cNvPr id="17" name="Elipse 16">
            <a:extLst>
              <a:ext uri="{FF2B5EF4-FFF2-40B4-BE49-F238E27FC236}">
                <a16:creationId xmlns:a16="http://schemas.microsoft.com/office/drawing/2014/main" id="{5210D2B0-EDD7-4080-8C5D-EAA7846D83EE}"/>
              </a:ext>
            </a:extLst>
          </p:cNvPr>
          <p:cNvSpPr/>
          <p:nvPr/>
        </p:nvSpPr>
        <p:spPr>
          <a:xfrm>
            <a:off x="8240737" y="2069065"/>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5</a:t>
            </a:r>
          </a:p>
        </p:txBody>
      </p:sp>
      <p:sp>
        <p:nvSpPr>
          <p:cNvPr id="18" name="Elipse 17">
            <a:extLst>
              <a:ext uri="{FF2B5EF4-FFF2-40B4-BE49-F238E27FC236}">
                <a16:creationId xmlns:a16="http://schemas.microsoft.com/office/drawing/2014/main" id="{13E79714-7E50-4C88-8A93-16FC95F8AD51}"/>
              </a:ext>
            </a:extLst>
          </p:cNvPr>
          <p:cNvSpPr/>
          <p:nvPr/>
        </p:nvSpPr>
        <p:spPr>
          <a:xfrm>
            <a:off x="9908511" y="1673631"/>
            <a:ext cx="540000" cy="540000"/>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6</a:t>
            </a:r>
          </a:p>
        </p:txBody>
      </p:sp>
      <p:cxnSp>
        <p:nvCxnSpPr>
          <p:cNvPr id="6" name="Conector recto de flecha 5">
            <a:extLst>
              <a:ext uri="{FF2B5EF4-FFF2-40B4-BE49-F238E27FC236}">
                <a16:creationId xmlns:a16="http://schemas.microsoft.com/office/drawing/2014/main" id="{24D9D1BE-652B-40FA-B19F-A23EC4982477}"/>
              </a:ext>
            </a:extLst>
          </p:cNvPr>
          <p:cNvCxnSpPr>
            <a:cxnSpLocks/>
            <a:stCxn id="4" idx="6"/>
            <a:endCxn id="16" idx="1"/>
          </p:cNvCxnSpPr>
          <p:nvPr/>
        </p:nvCxnSpPr>
        <p:spPr>
          <a:xfrm>
            <a:off x="7112963" y="981985"/>
            <a:ext cx="1206855" cy="30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FAC4A23D-BE27-43E0-82DF-8871F62D0955}"/>
              </a:ext>
            </a:extLst>
          </p:cNvPr>
          <p:cNvCxnSpPr>
            <a:cxnSpLocks/>
            <a:stCxn id="12" idx="6"/>
            <a:endCxn id="16" idx="2"/>
          </p:cNvCxnSpPr>
          <p:nvPr/>
        </p:nvCxnSpPr>
        <p:spPr>
          <a:xfrm flipV="1">
            <a:off x="7112963" y="1473548"/>
            <a:ext cx="1127774" cy="405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D7B89322-99D6-47D6-8CC1-CA47CB755AB0}"/>
              </a:ext>
            </a:extLst>
          </p:cNvPr>
          <p:cNvCxnSpPr>
            <a:cxnSpLocks/>
            <a:stCxn id="4" idx="6"/>
            <a:endCxn id="17" idx="1"/>
          </p:cNvCxnSpPr>
          <p:nvPr/>
        </p:nvCxnSpPr>
        <p:spPr>
          <a:xfrm>
            <a:off x="7112963" y="981985"/>
            <a:ext cx="1206855" cy="1166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ector recto de flecha 26">
            <a:extLst>
              <a:ext uri="{FF2B5EF4-FFF2-40B4-BE49-F238E27FC236}">
                <a16:creationId xmlns:a16="http://schemas.microsoft.com/office/drawing/2014/main" id="{AEC757AD-7479-462E-9228-6F30136C44CC}"/>
              </a:ext>
            </a:extLst>
          </p:cNvPr>
          <p:cNvCxnSpPr>
            <a:cxnSpLocks/>
            <a:stCxn id="14" idx="6"/>
            <a:endCxn id="17" idx="3"/>
          </p:cNvCxnSpPr>
          <p:nvPr/>
        </p:nvCxnSpPr>
        <p:spPr>
          <a:xfrm flipV="1">
            <a:off x="7112963" y="2529984"/>
            <a:ext cx="1206855" cy="24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9A30D54D-ABEE-4D82-968C-C317411E3073}"/>
              </a:ext>
            </a:extLst>
          </p:cNvPr>
          <p:cNvCxnSpPr>
            <a:cxnSpLocks/>
            <a:stCxn id="14" idx="6"/>
            <a:endCxn id="16" idx="3"/>
          </p:cNvCxnSpPr>
          <p:nvPr/>
        </p:nvCxnSpPr>
        <p:spPr>
          <a:xfrm flipV="1">
            <a:off x="7112963" y="1664467"/>
            <a:ext cx="1206855" cy="1111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909C6BFC-D88F-4F1A-AD7D-DDAE92FCE2FC}"/>
              </a:ext>
            </a:extLst>
          </p:cNvPr>
          <p:cNvCxnSpPr>
            <a:cxnSpLocks/>
            <a:stCxn id="12" idx="6"/>
            <a:endCxn id="17" idx="2"/>
          </p:cNvCxnSpPr>
          <p:nvPr/>
        </p:nvCxnSpPr>
        <p:spPr>
          <a:xfrm>
            <a:off x="7112963" y="1879128"/>
            <a:ext cx="1127774" cy="459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DF3E193A-8386-4BE9-9C52-F270EC4F4713}"/>
              </a:ext>
            </a:extLst>
          </p:cNvPr>
          <p:cNvCxnSpPr>
            <a:cxnSpLocks/>
            <a:stCxn id="17" idx="6"/>
            <a:endCxn id="18" idx="3"/>
          </p:cNvCxnSpPr>
          <p:nvPr/>
        </p:nvCxnSpPr>
        <p:spPr>
          <a:xfrm flipV="1">
            <a:off x="8780737" y="2134550"/>
            <a:ext cx="1206855" cy="204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E6885708-D116-42AC-81C6-A819497EA05C}"/>
              </a:ext>
            </a:extLst>
          </p:cNvPr>
          <p:cNvCxnSpPr>
            <a:cxnSpLocks/>
            <a:stCxn id="16" idx="6"/>
            <a:endCxn id="18" idx="1"/>
          </p:cNvCxnSpPr>
          <p:nvPr/>
        </p:nvCxnSpPr>
        <p:spPr>
          <a:xfrm>
            <a:off x="8780737" y="1473548"/>
            <a:ext cx="1206855" cy="279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A585DC3-36E4-45C1-B009-A5C54CC0C93C}"/>
              </a:ext>
            </a:extLst>
          </p:cNvPr>
          <p:cNvCxnSpPr>
            <a:cxnSpLocks/>
            <a:endCxn id="4" idx="2"/>
          </p:cNvCxnSpPr>
          <p:nvPr/>
        </p:nvCxnSpPr>
        <p:spPr>
          <a:xfrm>
            <a:off x="5631231" y="981985"/>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506AE0A7-4452-4B20-896B-2AE921AEC2F2}"/>
              </a:ext>
            </a:extLst>
          </p:cNvPr>
          <p:cNvCxnSpPr>
            <a:cxnSpLocks/>
            <a:endCxn id="12" idx="2"/>
          </p:cNvCxnSpPr>
          <p:nvPr/>
        </p:nvCxnSpPr>
        <p:spPr>
          <a:xfrm>
            <a:off x="5631231" y="1879128"/>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ector recto de flecha 45">
            <a:extLst>
              <a:ext uri="{FF2B5EF4-FFF2-40B4-BE49-F238E27FC236}">
                <a16:creationId xmlns:a16="http://schemas.microsoft.com/office/drawing/2014/main" id="{9619CC0F-0C5B-4F7E-AB22-7AF953817B5D}"/>
              </a:ext>
            </a:extLst>
          </p:cNvPr>
          <p:cNvCxnSpPr>
            <a:cxnSpLocks/>
            <a:endCxn id="14" idx="2"/>
          </p:cNvCxnSpPr>
          <p:nvPr/>
        </p:nvCxnSpPr>
        <p:spPr>
          <a:xfrm>
            <a:off x="5631231" y="2776271"/>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06326A64-8089-45B5-ABF3-3AC86D20CFA3}"/>
              </a:ext>
            </a:extLst>
          </p:cNvPr>
          <p:cNvCxnSpPr>
            <a:cxnSpLocks/>
            <a:stCxn id="18" idx="6"/>
          </p:cNvCxnSpPr>
          <p:nvPr/>
        </p:nvCxnSpPr>
        <p:spPr>
          <a:xfrm>
            <a:off x="10448511" y="1943631"/>
            <a:ext cx="880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28">
            <a:extLst>
              <a:ext uri="{FF2B5EF4-FFF2-40B4-BE49-F238E27FC236}">
                <a16:creationId xmlns:a16="http://schemas.microsoft.com/office/drawing/2014/main" id="{FA339246-85B1-4375-9BE4-E0AE0FF4E41B}"/>
              </a:ext>
            </a:extLst>
          </p:cNvPr>
          <p:cNvSpPr txBox="1"/>
          <p:nvPr/>
        </p:nvSpPr>
        <p:spPr>
          <a:xfrm>
            <a:off x="7829491" y="485687"/>
            <a:ext cx="1383521"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dirty="0"/>
              <a:t>Capa oculta</a:t>
            </a:r>
          </a:p>
        </p:txBody>
      </p:sp>
      <p:sp>
        <p:nvSpPr>
          <p:cNvPr id="76" name="TextBox 28">
            <a:extLst>
              <a:ext uri="{FF2B5EF4-FFF2-40B4-BE49-F238E27FC236}">
                <a16:creationId xmlns:a16="http://schemas.microsoft.com/office/drawing/2014/main" id="{A9F12DB5-8F70-4760-95B4-E5EA2A249D85}"/>
              </a:ext>
            </a:extLst>
          </p:cNvPr>
          <p:cNvSpPr txBox="1"/>
          <p:nvPr/>
        </p:nvSpPr>
        <p:spPr>
          <a:xfrm>
            <a:off x="5405035" y="648446"/>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1</a:t>
            </a:r>
          </a:p>
        </p:txBody>
      </p:sp>
      <p:sp>
        <p:nvSpPr>
          <p:cNvPr id="77" name="TextBox 28">
            <a:extLst>
              <a:ext uri="{FF2B5EF4-FFF2-40B4-BE49-F238E27FC236}">
                <a16:creationId xmlns:a16="http://schemas.microsoft.com/office/drawing/2014/main" id="{C626C0C6-28B1-4399-B374-241948C26C71}"/>
              </a:ext>
            </a:extLst>
          </p:cNvPr>
          <p:cNvSpPr txBox="1"/>
          <p:nvPr/>
        </p:nvSpPr>
        <p:spPr>
          <a:xfrm>
            <a:off x="5405035" y="1543383"/>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2</a:t>
            </a:r>
          </a:p>
        </p:txBody>
      </p:sp>
      <p:sp>
        <p:nvSpPr>
          <p:cNvPr id="78" name="TextBox 28">
            <a:extLst>
              <a:ext uri="{FF2B5EF4-FFF2-40B4-BE49-F238E27FC236}">
                <a16:creationId xmlns:a16="http://schemas.microsoft.com/office/drawing/2014/main" id="{C422972D-FAA1-4B6C-AD43-36D97E38DDCB}"/>
              </a:ext>
            </a:extLst>
          </p:cNvPr>
          <p:cNvSpPr txBox="1"/>
          <p:nvPr/>
        </p:nvSpPr>
        <p:spPr>
          <a:xfrm>
            <a:off x="5405035" y="2438319"/>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3</a:t>
            </a:r>
          </a:p>
        </p:txBody>
      </p:sp>
      <p:graphicFrame>
        <p:nvGraphicFramePr>
          <p:cNvPr id="7" name="Tabla 6">
            <a:extLst>
              <a:ext uri="{FF2B5EF4-FFF2-40B4-BE49-F238E27FC236}">
                <a16:creationId xmlns:a16="http://schemas.microsoft.com/office/drawing/2014/main" id="{1AD71A0F-BB94-464F-A118-CB9CF004E256}"/>
              </a:ext>
            </a:extLst>
          </p:cNvPr>
          <p:cNvGraphicFramePr>
            <a:graphicFrameLocks noGrp="1"/>
          </p:cNvGraphicFramePr>
          <p:nvPr>
            <p:extLst>
              <p:ext uri="{D42A27DB-BD31-4B8C-83A1-F6EECF244321}">
                <p14:modId xmlns:p14="http://schemas.microsoft.com/office/powerpoint/2010/main" val="3452665484"/>
              </p:ext>
            </p:extLst>
          </p:nvPr>
        </p:nvGraphicFramePr>
        <p:xfrm>
          <a:off x="5405035" y="4133788"/>
          <a:ext cx="2484520" cy="370840"/>
        </p:xfrm>
        <a:graphic>
          <a:graphicData uri="http://schemas.openxmlformats.org/drawingml/2006/table">
            <a:tbl>
              <a:tblPr firstRow="1" bandRow="1">
                <a:tableStyleId>{F5AB1C69-6EDB-4FF4-983F-18BD219EF322}</a:tableStyleId>
              </a:tblPr>
              <a:tblGrid>
                <a:gridCol w="621130">
                  <a:extLst>
                    <a:ext uri="{9D8B030D-6E8A-4147-A177-3AD203B41FA5}">
                      <a16:colId xmlns:a16="http://schemas.microsoft.com/office/drawing/2014/main" val="3013522783"/>
                    </a:ext>
                  </a:extLst>
                </a:gridCol>
                <a:gridCol w="621130">
                  <a:extLst>
                    <a:ext uri="{9D8B030D-6E8A-4147-A177-3AD203B41FA5}">
                      <a16:colId xmlns:a16="http://schemas.microsoft.com/office/drawing/2014/main" val="17545700"/>
                    </a:ext>
                  </a:extLst>
                </a:gridCol>
                <a:gridCol w="621130">
                  <a:extLst>
                    <a:ext uri="{9D8B030D-6E8A-4147-A177-3AD203B41FA5}">
                      <a16:colId xmlns:a16="http://schemas.microsoft.com/office/drawing/2014/main" val="2726811335"/>
                    </a:ext>
                  </a:extLst>
                </a:gridCol>
                <a:gridCol w="621130">
                  <a:extLst>
                    <a:ext uri="{9D8B030D-6E8A-4147-A177-3AD203B41FA5}">
                      <a16:colId xmlns:a16="http://schemas.microsoft.com/office/drawing/2014/main" val="2858739930"/>
                    </a:ext>
                  </a:extLst>
                </a:gridCol>
              </a:tblGrid>
              <a:tr h="370840">
                <a:tc>
                  <a:txBody>
                    <a:bodyPr/>
                    <a:lstStyle/>
                    <a:p>
                      <a:pPr algn="ctr"/>
                      <a:r>
                        <a:rPr lang="es-ES" sz="1400" dirty="0"/>
                        <a:t>1</a:t>
                      </a:r>
                    </a:p>
                  </a:txBody>
                  <a:tcPr/>
                </a:tc>
                <a:tc>
                  <a:txBody>
                    <a:bodyPr/>
                    <a:lstStyle/>
                    <a:p>
                      <a:pPr algn="ctr"/>
                      <a:r>
                        <a:rPr lang="es-ES" sz="1400" dirty="0"/>
                        <a:t>5</a:t>
                      </a:r>
                    </a:p>
                  </a:txBody>
                  <a:tcPr/>
                </a:tc>
                <a:tc>
                  <a:txBody>
                    <a:bodyPr/>
                    <a:lstStyle/>
                    <a:p>
                      <a:pPr algn="ctr"/>
                      <a:r>
                        <a:rPr lang="es-ES" sz="1400" dirty="0"/>
                        <a:t>3</a:t>
                      </a:r>
                    </a:p>
                  </a:txBody>
                  <a:tcPr/>
                </a:tc>
                <a:tc>
                  <a:txBody>
                    <a:bodyPr/>
                    <a:lstStyle/>
                    <a:p>
                      <a:pPr algn="ctr"/>
                      <a:r>
                        <a:rPr lang="es-ES" sz="1400" dirty="0"/>
                        <a:t>2</a:t>
                      </a:r>
                    </a:p>
                  </a:txBody>
                  <a:tcPr/>
                </a:tc>
                <a:extLst>
                  <a:ext uri="{0D108BD9-81ED-4DB2-BD59-A6C34878D82A}">
                    <a16:rowId xmlns:a16="http://schemas.microsoft.com/office/drawing/2014/main" val="1953180765"/>
                  </a:ext>
                </a:extLst>
              </a:tr>
            </a:tbl>
          </a:graphicData>
        </a:graphic>
      </p:graphicFrame>
      <p:graphicFrame>
        <p:nvGraphicFramePr>
          <p:cNvPr id="8" name="Tabla 7">
            <a:extLst>
              <a:ext uri="{FF2B5EF4-FFF2-40B4-BE49-F238E27FC236}">
                <a16:creationId xmlns:a16="http://schemas.microsoft.com/office/drawing/2014/main" id="{6CDD127D-4B29-48EE-81E5-2823B1E93044}"/>
              </a:ext>
            </a:extLst>
          </p:cNvPr>
          <p:cNvGraphicFramePr>
            <a:graphicFrameLocks noGrp="1"/>
          </p:cNvGraphicFramePr>
          <p:nvPr>
            <p:extLst>
              <p:ext uri="{D42A27DB-BD31-4B8C-83A1-F6EECF244321}">
                <p14:modId xmlns:p14="http://schemas.microsoft.com/office/powerpoint/2010/main" val="1593849606"/>
              </p:ext>
            </p:extLst>
          </p:nvPr>
        </p:nvGraphicFramePr>
        <p:xfrm>
          <a:off x="8663136" y="3371788"/>
          <a:ext cx="3030749" cy="1524000"/>
        </p:xfrm>
        <a:graphic>
          <a:graphicData uri="http://schemas.openxmlformats.org/drawingml/2006/table">
            <a:tbl>
              <a:tblPr firstRow="1" bandRow="1">
                <a:tableStyleId>{5C22544A-7EE6-4342-B048-85BDC9FD1C3A}</a:tableStyleId>
              </a:tblPr>
              <a:tblGrid>
                <a:gridCol w="787881">
                  <a:extLst>
                    <a:ext uri="{9D8B030D-6E8A-4147-A177-3AD203B41FA5}">
                      <a16:colId xmlns:a16="http://schemas.microsoft.com/office/drawing/2014/main" val="2934181868"/>
                    </a:ext>
                  </a:extLst>
                </a:gridCol>
                <a:gridCol w="1109932">
                  <a:extLst>
                    <a:ext uri="{9D8B030D-6E8A-4147-A177-3AD203B41FA5}">
                      <a16:colId xmlns:a16="http://schemas.microsoft.com/office/drawing/2014/main" val="1713011841"/>
                    </a:ext>
                  </a:extLst>
                </a:gridCol>
                <a:gridCol w="1132936">
                  <a:extLst>
                    <a:ext uri="{9D8B030D-6E8A-4147-A177-3AD203B41FA5}">
                      <a16:colId xmlns:a16="http://schemas.microsoft.com/office/drawing/2014/main" val="3455374552"/>
                    </a:ext>
                  </a:extLst>
                </a:gridCol>
              </a:tblGrid>
              <a:tr h="236358">
                <a:tc>
                  <a:txBody>
                    <a:bodyPr/>
                    <a:lstStyle/>
                    <a:p>
                      <a:endParaRPr lang="es-ES" sz="1400" dirty="0"/>
                    </a:p>
                  </a:txBody>
                  <a:tcPr>
                    <a:solidFill>
                      <a:schemeClr val="bg1"/>
                    </a:solidFill>
                  </a:tcPr>
                </a:tc>
                <a:tc>
                  <a:txBody>
                    <a:bodyPr/>
                    <a:lstStyle/>
                    <a:p>
                      <a:pPr algn="ctr"/>
                      <a:r>
                        <a:rPr lang="es-ES" sz="1400" dirty="0"/>
                        <a:t>Neurona 4</a:t>
                      </a:r>
                    </a:p>
                  </a:txBody>
                  <a:tcPr>
                    <a:solidFill>
                      <a:srgbClr val="B381D9"/>
                    </a:solidFill>
                  </a:tcPr>
                </a:tc>
                <a:tc>
                  <a:txBody>
                    <a:bodyPr/>
                    <a:lstStyle/>
                    <a:p>
                      <a:pPr algn="ctr"/>
                      <a:r>
                        <a:rPr lang="es-ES" sz="1400" dirty="0"/>
                        <a:t>Neurona 5</a:t>
                      </a:r>
                    </a:p>
                  </a:txBody>
                  <a:tcPr>
                    <a:solidFill>
                      <a:srgbClr val="B381D9"/>
                    </a:solidFill>
                  </a:tcPr>
                </a:tc>
                <a:extLst>
                  <a:ext uri="{0D108BD9-81ED-4DB2-BD59-A6C34878D82A}">
                    <a16:rowId xmlns:a16="http://schemas.microsoft.com/office/drawing/2014/main" val="2452045753"/>
                  </a:ext>
                </a:extLst>
              </a:tr>
              <a:tr h="236358">
                <a:tc>
                  <a:txBody>
                    <a:bodyPr/>
                    <a:lstStyle/>
                    <a:p>
                      <a:pPr algn="l"/>
                      <a:r>
                        <a:rPr lang="es-ES" sz="1400" b="1" dirty="0" err="1">
                          <a:solidFill>
                            <a:schemeClr val="tx1"/>
                          </a:solidFill>
                        </a:rPr>
                        <a:t>Bias</a:t>
                      </a:r>
                      <a:endParaRPr lang="es-ES" sz="1400" b="1" dirty="0">
                        <a:solidFill>
                          <a:schemeClr val="tx1"/>
                        </a:solidFill>
                      </a:endParaRPr>
                    </a:p>
                  </a:txBody>
                  <a:tcPr>
                    <a:solidFill>
                      <a:srgbClr val="D1B2E8"/>
                    </a:solidFill>
                  </a:tcPr>
                </a:tc>
                <a:tc>
                  <a:txBody>
                    <a:bodyPr/>
                    <a:lstStyle/>
                    <a:p>
                      <a:pPr algn="ctr"/>
                      <a:r>
                        <a:rPr lang="es-ES" sz="1400" b="1" dirty="0">
                          <a:solidFill>
                            <a:schemeClr val="tx1"/>
                          </a:solidFill>
                        </a:rPr>
                        <a:t>-2</a:t>
                      </a:r>
                    </a:p>
                  </a:txBody>
                  <a:tcPr>
                    <a:solidFill>
                      <a:srgbClr val="D1B2E8"/>
                    </a:solidFill>
                  </a:tcPr>
                </a:tc>
                <a:tc>
                  <a:txBody>
                    <a:bodyPr/>
                    <a:lstStyle/>
                    <a:p>
                      <a:pPr algn="ctr"/>
                      <a:r>
                        <a:rPr lang="es-ES" sz="1400" b="1" dirty="0">
                          <a:solidFill>
                            <a:schemeClr val="tx1"/>
                          </a:solidFill>
                        </a:rPr>
                        <a:t>3</a:t>
                      </a:r>
                    </a:p>
                  </a:txBody>
                  <a:tcPr>
                    <a:solidFill>
                      <a:srgbClr val="D1B2E8"/>
                    </a:solidFill>
                  </a:tcPr>
                </a:tc>
                <a:extLst>
                  <a:ext uri="{0D108BD9-81ED-4DB2-BD59-A6C34878D82A}">
                    <a16:rowId xmlns:a16="http://schemas.microsoft.com/office/drawing/2014/main" val="1732643878"/>
                  </a:ext>
                </a:extLst>
              </a:tr>
              <a:tr h="236358">
                <a:tc>
                  <a:txBody>
                    <a:bodyPr/>
                    <a:lstStyle/>
                    <a:p>
                      <a:pPr algn="l"/>
                      <a:r>
                        <a:rPr lang="es-ES" sz="1400" b="1" dirty="0">
                          <a:solidFill>
                            <a:schemeClr val="tx1"/>
                          </a:solidFill>
                        </a:rPr>
                        <a:t>Peso 1</a:t>
                      </a:r>
                    </a:p>
                  </a:txBody>
                  <a:tcPr>
                    <a:solidFill>
                      <a:srgbClr val="EFE5F7"/>
                    </a:solidFill>
                  </a:tcPr>
                </a:tc>
                <a:tc>
                  <a:txBody>
                    <a:bodyPr/>
                    <a:lstStyle/>
                    <a:p>
                      <a:pPr algn="ctr"/>
                      <a:r>
                        <a:rPr lang="es-ES" sz="1400" b="1" dirty="0">
                          <a:solidFill>
                            <a:schemeClr val="tx1"/>
                          </a:solidFill>
                        </a:rPr>
                        <a:t>1</a:t>
                      </a:r>
                    </a:p>
                  </a:txBody>
                  <a:tcPr>
                    <a:solidFill>
                      <a:srgbClr val="EFE5F7"/>
                    </a:solidFill>
                  </a:tcPr>
                </a:tc>
                <a:tc>
                  <a:txBody>
                    <a:bodyPr/>
                    <a:lstStyle/>
                    <a:p>
                      <a:pPr algn="ctr"/>
                      <a:r>
                        <a:rPr lang="es-ES" sz="1400" b="1" dirty="0">
                          <a:solidFill>
                            <a:schemeClr val="tx1"/>
                          </a:solidFill>
                        </a:rPr>
                        <a:t>0</a:t>
                      </a:r>
                    </a:p>
                  </a:txBody>
                  <a:tcPr>
                    <a:solidFill>
                      <a:srgbClr val="EFE5F7"/>
                    </a:solidFill>
                  </a:tcPr>
                </a:tc>
                <a:extLst>
                  <a:ext uri="{0D108BD9-81ED-4DB2-BD59-A6C34878D82A}">
                    <a16:rowId xmlns:a16="http://schemas.microsoft.com/office/drawing/2014/main" val="3175566006"/>
                  </a:ext>
                </a:extLst>
              </a:tr>
              <a:tr h="236358">
                <a:tc>
                  <a:txBody>
                    <a:bodyPr/>
                    <a:lstStyle/>
                    <a:p>
                      <a:pPr algn="l"/>
                      <a:r>
                        <a:rPr lang="es-ES" sz="1400" b="1" dirty="0">
                          <a:solidFill>
                            <a:schemeClr val="tx1"/>
                          </a:solidFill>
                        </a:rPr>
                        <a:t>Peso 2</a:t>
                      </a:r>
                    </a:p>
                  </a:txBody>
                  <a:tcPr>
                    <a:solidFill>
                      <a:srgbClr val="D1B2E8"/>
                    </a:solidFill>
                  </a:tcPr>
                </a:tc>
                <a:tc>
                  <a:txBody>
                    <a:bodyPr/>
                    <a:lstStyle/>
                    <a:p>
                      <a:pPr algn="ctr"/>
                      <a:r>
                        <a:rPr lang="es-ES" sz="1400" b="1" dirty="0">
                          <a:solidFill>
                            <a:schemeClr val="tx1"/>
                          </a:solidFill>
                        </a:rPr>
                        <a:t>-2</a:t>
                      </a:r>
                    </a:p>
                  </a:txBody>
                  <a:tcPr>
                    <a:solidFill>
                      <a:srgbClr val="D1B2E8"/>
                    </a:solidFill>
                  </a:tcPr>
                </a:tc>
                <a:tc>
                  <a:txBody>
                    <a:bodyPr/>
                    <a:lstStyle/>
                    <a:p>
                      <a:pPr algn="ctr"/>
                      <a:r>
                        <a:rPr lang="es-ES" sz="1400" b="1" dirty="0">
                          <a:solidFill>
                            <a:schemeClr val="tx1"/>
                          </a:solidFill>
                        </a:rPr>
                        <a:t>-1</a:t>
                      </a:r>
                    </a:p>
                  </a:txBody>
                  <a:tcPr>
                    <a:solidFill>
                      <a:srgbClr val="D1B2E8"/>
                    </a:solidFill>
                  </a:tcPr>
                </a:tc>
                <a:extLst>
                  <a:ext uri="{0D108BD9-81ED-4DB2-BD59-A6C34878D82A}">
                    <a16:rowId xmlns:a16="http://schemas.microsoft.com/office/drawing/2014/main" val="3417564438"/>
                  </a:ext>
                </a:extLst>
              </a:tr>
              <a:tr h="236358">
                <a:tc>
                  <a:txBody>
                    <a:bodyPr/>
                    <a:lstStyle/>
                    <a:p>
                      <a:pPr algn="l"/>
                      <a:r>
                        <a:rPr lang="es-ES" sz="1400" b="1" dirty="0">
                          <a:solidFill>
                            <a:schemeClr val="tx1"/>
                          </a:solidFill>
                        </a:rPr>
                        <a:t>Peso 3</a:t>
                      </a:r>
                    </a:p>
                  </a:txBody>
                  <a:tcPr>
                    <a:solidFill>
                      <a:srgbClr val="EFE5F7"/>
                    </a:solidFill>
                  </a:tcPr>
                </a:tc>
                <a:tc>
                  <a:txBody>
                    <a:bodyPr/>
                    <a:lstStyle/>
                    <a:p>
                      <a:pPr algn="ctr"/>
                      <a:r>
                        <a:rPr lang="es-ES" sz="1400" b="1" dirty="0">
                          <a:solidFill>
                            <a:schemeClr val="tx1"/>
                          </a:solidFill>
                        </a:rPr>
                        <a:t>0</a:t>
                      </a:r>
                    </a:p>
                  </a:txBody>
                  <a:tcPr>
                    <a:solidFill>
                      <a:srgbClr val="EFE5F7"/>
                    </a:solidFill>
                  </a:tcPr>
                </a:tc>
                <a:tc>
                  <a:txBody>
                    <a:bodyPr/>
                    <a:lstStyle/>
                    <a:p>
                      <a:pPr algn="ctr"/>
                      <a:r>
                        <a:rPr lang="es-ES" sz="1400" b="1" dirty="0">
                          <a:solidFill>
                            <a:schemeClr val="tx1"/>
                          </a:solidFill>
                        </a:rPr>
                        <a:t>3</a:t>
                      </a:r>
                    </a:p>
                  </a:txBody>
                  <a:tcPr>
                    <a:solidFill>
                      <a:srgbClr val="EFE5F7"/>
                    </a:solidFill>
                  </a:tcPr>
                </a:tc>
                <a:extLst>
                  <a:ext uri="{0D108BD9-81ED-4DB2-BD59-A6C34878D82A}">
                    <a16:rowId xmlns:a16="http://schemas.microsoft.com/office/drawing/2014/main" val="1597854246"/>
                  </a:ext>
                </a:extLst>
              </a:tr>
            </a:tbl>
          </a:graphicData>
        </a:graphic>
      </p:graphicFrame>
      <p:sp>
        <p:nvSpPr>
          <p:cNvPr id="37" name="Signo de multiplicación 36">
            <a:extLst>
              <a:ext uri="{FF2B5EF4-FFF2-40B4-BE49-F238E27FC236}">
                <a16:creationId xmlns:a16="http://schemas.microsoft.com/office/drawing/2014/main" id="{38148356-E90A-4956-B7D2-B9975BCE5DE1}"/>
              </a:ext>
            </a:extLst>
          </p:cNvPr>
          <p:cNvSpPr/>
          <p:nvPr/>
        </p:nvSpPr>
        <p:spPr>
          <a:xfrm>
            <a:off x="8031870" y="4022115"/>
            <a:ext cx="575896" cy="594186"/>
          </a:xfrm>
          <a:prstGeom prst="mathMultiply">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DE452E66-2BEB-46CE-933B-04FC5E8C4F29}"/>
              </a:ext>
            </a:extLst>
          </p:cNvPr>
          <p:cNvSpPr/>
          <p:nvPr/>
        </p:nvSpPr>
        <p:spPr>
          <a:xfrm>
            <a:off x="5405035" y="5020574"/>
            <a:ext cx="2537018" cy="1276709"/>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Suma ponderada</a:t>
            </a:r>
          </a:p>
          <a:p>
            <a:pPr algn="ctr"/>
            <a:r>
              <a:rPr lang="es-ES" dirty="0"/>
              <a:t>Calculada mediante una </a:t>
            </a:r>
            <a:r>
              <a:rPr lang="es-ES" u="sng" dirty="0"/>
              <a:t>multiplicación matricial</a:t>
            </a:r>
          </a:p>
        </p:txBody>
      </p:sp>
    </p:spTree>
    <p:extLst>
      <p:ext uri="{BB962C8B-B14F-4D97-AF65-F5344CB8AC3E}">
        <p14:creationId xmlns:p14="http://schemas.microsoft.com/office/powerpoint/2010/main" val="2522009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ángulo: esquinas redondeadas 39">
            <a:extLst>
              <a:ext uri="{FF2B5EF4-FFF2-40B4-BE49-F238E27FC236}">
                <a16:creationId xmlns:a16="http://schemas.microsoft.com/office/drawing/2014/main" id="{A0C3F0BD-885E-4DA1-A3C4-829C257AC27D}"/>
              </a:ext>
            </a:extLst>
          </p:cNvPr>
          <p:cNvSpPr/>
          <p:nvPr/>
        </p:nvSpPr>
        <p:spPr>
          <a:xfrm>
            <a:off x="1311215" y="5181609"/>
            <a:ext cx="3324045" cy="477327"/>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31A18C6-96B7-469C-BDF4-CC2308CF5FBD}"/>
              </a:ext>
            </a:extLst>
          </p:cNvPr>
          <p:cNvSpPr/>
          <p:nvPr/>
        </p:nvSpPr>
        <p:spPr>
          <a:xfrm>
            <a:off x="7643004" y="253040"/>
            <a:ext cx="1725507" cy="2793231"/>
          </a:xfrm>
          <a:prstGeom prst="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lecha: hacia abajo 31">
            <a:extLst>
              <a:ext uri="{FF2B5EF4-FFF2-40B4-BE49-F238E27FC236}">
                <a16:creationId xmlns:a16="http://schemas.microsoft.com/office/drawing/2014/main" id="{1D5A4D1C-B300-41B0-AB44-D7A806771E81}"/>
              </a:ext>
            </a:extLst>
          </p:cNvPr>
          <p:cNvSpPr/>
          <p:nvPr/>
        </p:nvSpPr>
        <p:spPr>
          <a:xfrm>
            <a:off x="7691137" y="967268"/>
            <a:ext cx="575896" cy="2079003"/>
          </a:xfrm>
          <a:prstGeom prst="downArrow">
            <a:avLst/>
          </a:prstGeom>
          <a:solidFill>
            <a:srgbClr val="B381D9"/>
          </a:solidFill>
          <a:ln>
            <a:solidFill>
              <a:srgbClr val="B38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Pesos</a:t>
            </a:r>
          </a:p>
        </p:txBody>
      </p:sp>
      <p:sp>
        <p:nvSpPr>
          <p:cNvPr id="5" name="Flecha: hacia abajo 4">
            <a:extLst>
              <a:ext uri="{FF2B5EF4-FFF2-40B4-BE49-F238E27FC236}">
                <a16:creationId xmlns:a16="http://schemas.microsoft.com/office/drawing/2014/main" id="{49BE50DE-BC01-423F-B596-BD343A627F54}"/>
              </a:ext>
            </a:extLst>
          </p:cNvPr>
          <p:cNvSpPr/>
          <p:nvPr/>
        </p:nvSpPr>
        <p:spPr>
          <a:xfrm>
            <a:off x="7098096" y="711986"/>
            <a:ext cx="575896" cy="2717014"/>
          </a:xfrm>
          <a:prstGeom prst="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p>
          <a:p>
            <a:pPr algn="ctr"/>
            <a:endParaRPr lang="es-ES" dirty="0"/>
          </a:p>
          <a:p>
            <a:pPr algn="ctr"/>
            <a:endParaRPr lang="es-ES" dirty="0"/>
          </a:p>
          <a:p>
            <a:pPr algn="ctr"/>
            <a:r>
              <a:rPr lang="es-ES" dirty="0"/>
              <a:t>3</a:t>
            </a:r>
          </a:p>
          <a:p>
            <a:pPr algn="ctr"/>
            <a:endParaRPr lang="es-ES" dirty="0"/>
          </a:p>
          <a:p>
            <a:pPr algn="ctr"/>
            <a:endParaRPr lang="es-ES" dirty="0"/>
          </a:p>
          <a:p>
            <a:pPr algn="ctr"/>
            <a:r>
              <a:rPr lang="es-ES" dirty="0"/>
              <a:t>2</a:t>
            </a:r>
          </a:p>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dirty="0" err="1">
                <a:solidFill>
                  <a:schemeClr val="bg1"/>
                </a:solidFill>
                <a:latin typeface="+mj-lt"/>
                <a:ea typeface="+mj-ea"/>
                <a:cs typeface="+mj-cs"/>
              </a:rPr>
              <a:t>Capa</a:t>
            </a:r>
            <a:r>
              <a:rPr lang="en-US" altLang="ko-KR" sz="3200" b="1" i="1" dirty="0">
                <a:solidFill>
                  <a:schemeClr val="bg1"/>
                </a:solidFill>
                <a:latin typeface="+mj-lt"/>
                <a:ea typeface="+mj-ea"/>
                <a:cs typeface="+mj-cs"/>
              </a:rPr>
              <a:t> Neuronal</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339065"/>
            <a:ext cx="4013200" cy="4067491"/>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En nuestro caso supondremos que tenemos una </a:t>
            </a:r>
            <a:r>
              <a:rPr lang="es-ES" altLang="ko-KR" sz="1600" b="1" dirty="0">
                <a:solidFill>
                  <a:schemeClr val="bg1"/>
                </a:solidFill>
              </a:rPr>
              <a:t>primera capa neuronal</a:t>
            </a:r>
            <a:r>
              <a:rPr lang="es-ES" altLang="ko-KR" sz="1600" dirty="0">
                <a:solidFill>
                  <a:schemeClr val="bg1"/>
                </a:solidFill>
              </a:rPr>
              <a:t> en nuestra red que no haga </a:t>
            </a:r>
            <a:r>
              <a:rPr lang="es-ES" altLang="ko-KR" sz="1600" b="1" dirty="0">
                <a:solidFill>
                  <a:schemeClr val="bg1"/>
                </a:solidFill>
              </a:rPr>
              <a:t>ningún tipo de transformación</a:t>
            </a:r>
            <a:r>
              <a:rPr lang="es-ES" altLang="ko-KR" sz="1600" dirty="0">
                <a:solidFill>
                  <a:schemeClr val="bg1"/>
                </a:solidFill>
              </a:rPr>
              <a:t> sobre los datos de entrada. De esta forma, </a:t>
            </a:r>
            <a:r>
              <a:rPr lang="es-ES" altLang="ko-KR" sz="1600" b="1" dirty="0">
                <a:solidFill>
                  <a:schemeClr val="bg1"/>
                </a:solidFill>
              </a:rPr>
              <a:t>simplificamos su programación</a:t>
            </a:r>
            <a:r>
              <a:rPr lang="es-ES" altLang="ko-KR" sz="1600" dirty="0">
                <a:solidFill>
                  <a:schemeClr val="bg1"/>
                </a:solidFill>
              </a:rPr>
              <a:t> y simplemente los </a:t>
            </a:r>
            <a:r>
              <a:rPr lang="es-ES" altLang="ko-KR" sz="1600" b="1" dirty="0">
                <a:solidFill>
                  <a:schemeClr val="bg1"/>
                </a:solidFill>
              </a:rPr>
              <a:t>inputs</a:t>
            </a:r>
            <a:r>
              <a:rPr lang="es-ES" altLang="ko-KR" sz="1600" dirty="0">
                <a:solidFill>
                  <a:schemeClr val="bg1"/>
                </a:solidFill>
              </a:rPr>
              <a:t> que recibamos </a:t>
            </a:r>
            <a:r>
              <a:rPr lang="es-ES" altLang="ko-KR" sz="1600" b="1" dirty="0">
                <a:solidFill>
                  <a:schemeClr val="bg1"/>
                </a:solidFill>
              </a:rPr>
              <a:t>los enviaremos directamente a todas las neuronas de la primera capa oculta</a:t>
            </a:r>
            <a:r>
              <a:rPr lang="es-ES" altLang="ko-KR" sz="1600" dirty="0">
                <a:solidFill>
                  <a:schemeClr val="bg1"/>
                </a:solidFill>
              </a:rPr>
              <a:t>.</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Los </a:t>
            </a:r>
            <a:r>
              <a:rPr lang="es-ES" altLang="ko-KR" sz="1600" b="1" dirty="0">
                <a:solidFill>
                  <a:schemeClr val="bg1"/>
                </a:solidFill>
              </a:rPr>
              <a:t>inputs </a:t>
            </a:r>
            <a:r>
              <a:rPr lang="es-ES" altLang="ko-KR" sz="1600" dirty="0">
                <a:solidFill>
                  <a:schemeClr val="bg1"/>
                </a:solidFill>
              </a:rPr>
              <a:t>de la capa (outputs de la capa anterior) serán </a:t>
            </a:r>
            <a:r>
              <a:rPr lang="es-ES" altLang="ko-KR" sz="1600" b="1" dirty="0">
                <a:solidFill>
                  <a:schemeClr val="bg1"/>
                </a:solidFill>
              </a:rPr>
              <a:t>una matriz</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Otra </a:t>
            </a:r>
            <a:r>
              <a:rPr lang="es-ES" altLang="ko-KR" sz="1600" b="1" dirty="0">
                <a:solidFill>
                  <a:schemeClr val="bg1"/>
                </a:solidFill>
              </a:rPr>
              <a:t>matriz</a:t>
            </a:r>
            <a:r>
              <a:rPr lang="es-ES" altLang="ko-KR" sz="1600" dirty="0">
                <a:solidFill>
                  <a:schemeClr val="bg1"/>
                </a:solidFill>
              </a:rPr>
              <a:t> serán los </a:t>
            </a:r>
            <a:r>
              <a:rPr lang="es-ES" altLang="ko-KR" sz="1600" b="1" dirty="0">
                <a:solidFill>
                  <a:schemeClr val="bg1"/>
                </a:solidFill>
              </a:rPr>
              <a:t>pesos de todas las neuronas de la capa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El </a:t>
            </a:r>
            <a:r>
              <a:rPr lang="es-ES" altLang="ko-KR" sz="1600" b="1" dirty="0">
                <a:solidFill>
                  <a:schemeClr val="bg1"/>
                </a:solidFill>
              </a:rPr>
              <a:t>resultado</a:t>
            </a:r>
            <a:r>
              <a:rPr lang="es-ES" altLang="ko-KR" sz="1600" dirty="0">
                <a:solidFill>
                  <a:schemeClr val="bg1"/>
                </a:solidFill>
              </a:rPr>
              <a:t> será </a:t>
            </a:r>
            <a:r>
              <a:rPr lang="es-ES" altLang="ko-KR" sz="1600" b="1" dirty="0">
                <a:solidFill>
                  <a:schemeClr val="bg1"/>
                </a:solidFill>
              </a:rPr>
              <a:t>una matriz</a:t>
            </a:r>
            <a:r>
              <a:rPr lang="es-ES" altLang="ko-KR" sz="1600" dirty="0">
                <a:solidFill>
                  <a:schemeClr val="bg1"/>
                </a:solidFill>
              </a:rPr>
              <a:t> con los </a:t>
            </a:r>
            <a:r>
              <a:rPr lang="es-ES" altLang="ko-KR" sz="1600" b="1" dirty="0">
                <a:solidFill>
                  <a:schemeClr val="bg1"/>
                </a:solidFill>
              </a:rPr>
              <a:t>resultados de cada neurona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Aplicaremos la </a:t>
            </a:r>
            <a:r>
              <a:rPr lang="es-ES" altLang="ko-KR" sz="1600" b="1" dirty="0">
                <a:solidFill>
                  <a:schemeClr val="bg1"/>
                </a:solidFill>
              </a:rPr>
              <a:t>misma función de activación </a:t>
            </a:r>
            <a:r>
              <a:rPr lang="es-ES" altLang="ko-KR" sz="1600" dirty="0">
                <a:solidFill>
                  <a:schemeClr val="bg1"/>
                </a:solidFill>
              </a:rPr>
              <a:t>a </a:t>
            </a:r>
            <a:r>
              <a:rPr lang="es-ES" altLang="ko-KR" sz="1600" b="1" dirty="0">
                <a:solidFill>
                  <a:schemeClr val="bg1"/>
                </a:solidFill>
              </a:rPr>
              <a:t>todas las neuronas de una capa</a:t>
            </a:r>
          </a:p>
        </p:txBody>
      </p:sp>
      <p:sp>
        <p:nvSpPr>
          <p:cNvPr id="4" name="Elipse 3">
            <a:extLst>
              <a:ext uri="{FF2B5EF4-FFF2-40B4-BE49-F238E27FC236}">
                <a16:creationId xmlns:a16="http://schemas.microsoft.com/office/drawing/2014/main" id="{DEEF7BE9-A03A-4ADA-AE47-54017DBB1BC8}"/>
              </a:ext>
            </a:extLst>
          </p:cNvPr>
          <p:cNvSpPr/>
          <p:nvPr/>
        </p:nvSpPr>
        <p:spPr>
          <a:xfrm>
            <a:off x="6572963" y="711985"/>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1</a:t>
            </a:r>
          </a:p>
        </p:txBody>
      </p:sp>
      <p:sp>
        <p:nvSpPr>
          <p:cNvPr id="12" name="Elipse 11">
            <a:extLst>
              <a:ext uri="{FF2B5EF4-FFF2-40B4-BE49-F238E27FC236}">
                <a16:creationId xmlns:a16="http://schemas.microsoft.com/office/drawing/2014/main" id="{B5BED801-16E9-4D33-BDFA-41860A49A121}"/>
              </a:ext>
            </a:extLst>
          </p:cNvPr>
          <p:cNvSpPr/>
          <p:nvPr/>
        </p:nvSpPr>
        <p:spPr>
          <a:xfrm>
            <a:off x="6572963" y="1609128"/>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sp>
        <p:nvSpPr>
          <p:cNvPr id="14" name="Elipse 13">
            <a:extLst>
              <a:ext uri="{FF2B5EF4-FFF2-40B4-BE49-F238E27FC236}">
                <a16:creationId xmlns:a16="http://schemas.microsoft.com/office/drawing/2014/main" id="{656E25D4-E24C-4107-B012-4A980E498426}"/>
              </a:ext>
            </a:extLst>
          </p:cNvPr>
          <p:cNvSpPr/>
          <p:nvPr/>
        </p:nvSpPr>
        <p:spPr>
          <a:xfrm>
            <a:off x="6572963" y="2506271"/>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p>
        </p:txBody>
      </p:sp>
      <p:sp>
        <p:nvSpPr>
          <p:cNvPr id="16" name="Elipse 15">
            <a:extLst>
              <a:ext uri="{FF2B5EF4-FFF2-40B4-BE49-F238E27FC236}">
                <a16:creationId xmlns:a16="http://schemas.microsoft.com/office/drawing/2014/main" id="{94236AA5-3130-427B-90AB-358AEC5B69AE}"/>
              </a:ext>
            </a:extLst>
          </p:cNvPr>
          <p:cNvSpPr/>
          <p:nvPr/>
        </p:nvSpPr>
        <p:spPr>
          <a:xfrm>
            <a:off x="8240737" y="1203548"/>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4</a:t>
            </a:r>
          </a:p>
        </p:txBody>
      </p:sp>
      <p:sp>
        <p:nvSpPr>
          <p:cNvPr id="17" name="Elipse 16">
            <a:extLst>
              <a:ext uri="{FF2B5EF4-FFF2-40B4-BE49-F238E27FC236}">
                <a16:creationId xmlns:a16="http://schemas.microsoft.com/office/drawing/2014/main" id="{5210D2B0-EDD7-4080-8C5D-EAA7846D83EE}"/>
              </a:ext>
            </a:extLst>
          </p:cNvPr>
          <p:cNvSpPr/>
          <p:nvPr/>
        </p:nvSpPr>
        <p:spPr>
          <a:xfrm>
            <a:off x="8240737" y="2069065"/>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5</a:t>
            </a:r>
          </a:p>
        </p:txBody>
      </p:sp>
      <p:sp>
        <p:nvSpPr>
          <p:cNvPr id="18" name="Elipse 17">
            <a:extLst>
              <a:ext uri="{FF2B5EF4-FFF2-40B4-BE49-F238E27FC236}">
                <a16:creationId xmlns:a16="http://schemas.microsoft.com/office/drawing/2014/main" id="{13E79714-7E50-4C88-8A93-16FC95F8AD51}"/>
              </a:ext>
            </a:extLst>
          </p:cNvPr>
          <p:cNvSpPr/>
          <p:nvPr/>
        </p:nvSpPr>
        <p:spPr>
          <a:xfrm>
            <a:off x="9908511" y="1673631"/>
            <a:ext cx="540000" cy="540000"/>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6</a:t>
            </a:r>
          </a:p>
        </p:txBody>
      </p:sp>
      <p:cxnSp>
        <p:nvCxnSpPr>
          <p:cNvPr id="6" name="Conector recto de flecha 5">
            <a:extLst>
              <a:ext uri="{FF2B5EF4-FFF2-40B4-BE49-F238E27FC236}">
                <a16:creationId xmlns:a16="http://schemas.microsoft.com/office/drawing/2014/main" id="{24D9D1BE-652B-40FA-B19F-A23EC4982477}"/>
              </a:ext>
            </a:extLst>
          </p:cNvPr>
          <p:cNvCxnSpPr>
            <a:cxnSpLocks/>
            <a:stCxn id="4" idx="6"/>
            <a:endCxn id="16" idx="1"/>
          </p:cNvCxnSpPr>
          <p:nvPr/>
        </p:nvCxnSpPr>
        <p:spPr>
          <a:xfrm>
            <a:off x="7112963" y="981985"/>
            <a:ext cx="1206855" cy="30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FAC4A23D-BE27-43E0-82DF-8871F62D0955}"/>
              </a:ext>
            </a:extLst>
          </p:cNvPr>
          <p:cNvCxnSpPr>
            <a:cxnSpLocks/>
            <a:stCxn id="12" idx="6"/>
            <a:endCxn id="16" idx="2"/>
          </p:cNvCxnSpPr>
          <p:nvPr/>
        </p:nvCxnSpPr>
        <p:spPr>
          <a:xfrm flipV="1">
            <a:off x="7112963" y="1473548"/>
            <a:ext cx="1127774" cy="405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D7B89322-99D6-47D6-8CC1-CA47CB755AB0}"/>
              </a:ext>
            </a:extLst>
          </p:cNvPr>
          <p:cNvCxnSpPr>
            <a:cxnSpLocks/>
            <a:stCxn id="4" idx="6"/>
            <a:endCxn id="17" idx="1"/>
          </p:cNvCxnSpPr>
          <p:nvPr/>
        </p:nvCxnSpPr>
        <p:spPr>
          <a:xfrm>
            <a:off x="7112963" y="981985"/>
            <a:ext cx="1206855" cy="1166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ector recto de flecha 26">
            <a:extLst>
              <a:ext uri="{FF2B5EF4-FFF2-40B4-BE49-F238E27FC236}">
                <a16:creationId xmlns:a16="http://schemas.microsoft.com/office/drawing/2014/main" id="{AEC757AD-7479-462E-9228-6F30136C44CC}"/>
              </a:ext>
            </a:extLst>
          </p:cNvPr>
          <p:cNvCxnSpPr>
            <a:cxnSpLocks/>
            <a:stCxn id="14" idx="6"/>
            <a:endCxn id="17" idx="3"/>
          </p:cNvCxnSpPr>
          <p:nvPr/>
        </p:nvCxnSpPr>
        <p:spPr>
          <a:xfrm flipV="1">
            <a:off x="7112963" y="2529984"/>
            <a:ext cx="1206855" cy="24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9A30D54D-ABEE-4D82-968C-C317411E3073}"/>
              </a:ext>
            </a:extLst>
          </p:cNvPr>
          <p:cNvCxnSpPr>
            <a:cxnSpLocks/>
            <a:stCxn id="14" idx="6"/>
            <a:endCxn id="16" idx="3"/>
          </p:cNvCxnSpPr>
          <p:nvPr/>
        </p:nvCxnSpPr>
        <p:spPr>
          <a:xfrm flipV="1">
            <a:off x="7112963" y="1664467"/>
            <a:ext cx="1206855" cy="1111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909C6BFC-D88F-4F1A-AD7D-DDAE92FCE2FC}"/>
              </a:ext>
            </a:extLst>
          </p:cNvPr>
          <p:cNvCxnSpPr>
            <a:cxnSpLocks/>
            <a:stCxn id="12" idx="6"/>
            <a:endCxn id="17" idx="2"/>
          </p:cNvCxnSpPr>
          <p:nvPr/>
        </p:nvCxnSpPr>
        <p:spPr>
          <a:xfrm>
            <a:off x="7112963" y="1879128"/>
            <a:ext cx="1127774" cy="459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DF3E193A-8386-4BE9-9C52-F270EC4F4713}"/>
              </a:ext>
            </a:extLst>
          </p:cNvPr>
          <p:cNvCxnSpPr>
            <a:cxnSpLocks/>
            <a:stCxn id="17" idx="6"/>
            <a:endCxn id="18" idx="3"/>
          </p:cNvCxnSpPr>
          <p:nvPr/>
        </p:nvCxnSpPr>
        <p:spPr>
          <a:xfrm flipV="1">
            <a:off x="8780737" y="2134550"/>
            <a:ext cx="1206855" cy="204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E6885708-D116-42AC-81C6-A819497EA05C}"/>
              </a:ext>
            </a:extLst>
          </p:cNvPr>
          <p:cNvCxnSpPr>
            <a:cxnSpLocks/>
            <a:stCxn id="16" idx="6"/>
            <a:endCxn id="18" idx="1"/>
          </p:cNvCxnSpPr>
          <p:nvPr/>
        </p:nvCxnSpPr>
        <p:spPr>
          <a:xfrm>
            <a:off x="8780737" y="1473548"/>
            <a:ext cx="1206855" cy="279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A585DC3-36E4-45C1-B009-A5C54CC0C93C}"/>
              </a:ext>
            </a:extLst>
          </p:cNvPr>
          <p:cNvCxnSpPr>
            <a:cxnSpLocks/>
            <a:endCxn id="4" idx="2"/>
          </p:cNvCxnSpPr>
          <p:nvPr/>
        </p:nvCxnSpPr>
        <p:spPr>
          <a:xfrm>
            <a:off x="5631231" y="981985"/>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506AE0A7-4452-4B20-896B-2AE921AEC2F2}"/>
              </a:ext>
            </a:extLst>
          </p:cNvPr>
          <p:cNvCxnSpPr>
            <a:cxnSpLocks/>
            <a:endCxn id="12" idx="2"/>
          </p:cNvCxnSpPr>
          <p:nvPr/>
        </p:nvCxnSpPr>
        <p:spPr>
          <a:xfrm>
            <a:off x="5631231" y="1879128"/>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ector recto de flecha 45">
            <a:extLst>
              <a:ext uri="{FF2B5EF4-FFF2-40B4-BE49-F238E27FC236}">
                <a16:creationId xmlns:a16="http://schemas.microsoft.com/office/drawing/2014/main" id="{9619CC0F-0C5B-4F7E-AB22-7AF953817B5D}"/>
              </a:ext>
            </a:extLst>
          </p:cNvPr>
          <p:cNvCxnSpPr>
            <a:cxnSpLocks/>
            <a:endCxn id="14" idx="2"/>
          </p:cNvCxnSpPr>
          <p:nvPr/>
        </p:nvCxnSpPr>
        <p:spPr>
          <a:xfrm>
            <a:off x="5631231" y="2776271"/>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06326A64-8089-45B5-ABF3-3AC86D20CFA3}"/>
              </a:ext>
            </a:extLst>
          </p:cNvPr>
          <p:cNvCxnSpPr>
            <a:cxnSpLocks/>
            <a:stCxn id="18" idx="6"/>
          </p:cNvCxnSpPr>
          <p:nvPr/>
        </p:nvCxnSpPr>
        <p:spPr>
          <a:xfrm>
            <a:off x="10448511" y="1943631"/>
            <a:ext cx="880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28">
            <a:extLst>
              <a:ext uri="{FF2B5EF4-FFF2-40B4-BE49-F238E27FC236}">
                <a16:creationId xmlns:a16="http://schemas.microsoft.com/office/drawing/2014/main" id="{FA339246-85B1-4375-9BE4-E0AE0FF4E41B}"/>
              </a:ext>
            </a:extLst>
          </p:cNvPr>
          <p:cNvSpPr txBox="1"/>
          <p:nvPr/>
        </p:nvSpPr>
        <p:spPr>
          <a:xfrm>
            <a:off x="7829491" y="485687"/>
            <a:ext cx="1383521"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dirty="0"/>
              <a:t>Capa oculta</a:t>
            </a:r>
          </a:p>
        </p:txBody>
      </p:sp>
      <p:sp>
        <p:nvSpPr>
          <p:cNvPr id="76" name="TextBox 28">
            <a:extLst>
              <a:ext uri="{FF2B5EF4-FFF2-40B4-BE49-F238E27FC236}">
                <a16:creationId xmlns:a16="http://schemas.microsoft.com/office/drawing/2014/main" id="{A9F12DB5-8F70-4760-95B4-E5EA2A249D85}"/>
              </a:ext>
            </a:extLst>
          </p:cNvPr>
          <p:cNvSpPr txBox="1"/>
          <p:nvPr/>
        </p:nvSpPr>
        <p:spPr>
          <a:xfrm>
            <a:off x="5405035" y="648446"/>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1</a:t>
            </a:r>
          </a:p>
        </p:txBody>
      </p:sp>
      <p:sp>
        <p:nvSpPr>
          <p:cNvPr id="77" name="TextBox 28">
            <a:extLst>
              <a:ext uri="{FF2B5EF4-FFF2-40B4-BE49-F238E27FC236}">
                <a16:creationId xmlns:a16="http://schemas.microsoft.com/office/drawing/2014/main" id="{C626C0C6-28B1-4399-B374-241948C26C71}"/>
              </a:ext>
            </a:extLst>
          </p:cNvPr>
          <p:cNvSpPr txBox="1"/>
          <p:nvPr/>
        </p:nvSpPr>
        <p:spPr>
          <a:xfrm>
            <a:off x="5405035" y="1543383"/>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2</a:t>
            </a:r>
          </a:p>
        </p:txBody>
      </p:sp>
      <p:sp>
        <p:nvSpPr>
          <p:cNvPr id="78" name="TextBox 28">
            <a:extLst>
              <a:ext uri="{FF2B5EF4-FFF2-40B4-BE49-F238E27FC236}">
                <a16:creationId xmlns:a16="http://schemas.microsoft.com/office/drawing/2014/main" id="{C422972D-FAA1-4B6C-AD43-36D97E38DDCB}"/>
              </a:ext>
            </a:extLst>
          </p:cNvPr>
          <p:cNvSpPr txBox="1"/>
          <p:nvPr/>
        </p:nvSpPr>
        <p:spPr>
          <a:xfrm>
            <a:off x="5405035" y="2438319"/>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3</a:t>
            </a:r>
          </a:p>
        </p:txBody>
      </p:sp>
      <p:graphicFrame>
        <p:nvGraphicFramePr>
          <p:cNvPr id="7" name="Tabla 6">
            <a:extLst>
              <a:ext uri="{FF2B5EF4-FFF2-40B4-BE49-F238E27FC236}">
                <a16:creationId xmlns:a16="http://schemas.microsoft.com/office/drawing/2014/main" id="{1AD71A0F-BB94-464F-A118-CB9CF004E256}"/>
              </a:ext>
            </a:extLst>
          </p:cNvPr>
          <p:cNvGraphicFramePr>
            <a:graphicFrameLocks noGrp="1"/>
          </p:cNvGraphicFramePr>
          <p:nvPr/>
        </p:nvGraphicFramePr>
        <p:xfrm>
          <a:off x="5405035" y="4133788"/>
          <a:ext cx="2484520" cy="370840"/>
        </p:xfrm>
        <a:graphic>
          <a:graphicData uri="http://schemas.openxmlformats.org/drawingml/2006/table">
            <a:tbl>
              <a:tblPr firstRow="1" bandRow="1">
                <a:tableStyleId>{F5AB1C69-6EDB-4FF4-983F-18BD219EF322}</a:tableStyleId>
              </a:tblPr>
              <a:tblGrid>
                <a:gridCol w="621130">
                  <a:extLst>
                    <a:ext uri="{9D8B030D-6E8A-4147-A177-3AD203B41FA5}">
                      <a16:colId xmlns:a16="http://schemas.microsoft.com/office/drawing/2014/main" val="3013522783"/>
                    </a:ext>
                  </a:extLst>
                </a:gridCol>
                <a:gridCol w="621130">
                  <a:extLst>
                    <a:ext uri="{9D8B030D-6E8A-4147-A177-3AD203B41FA5}">
                      <a16:colId xmlns:a16="http://schemas.microsoft.com/office/drawing/2014/main" val="17545700"/>
                    </a:ext>
                  </a:extLst>
                </a:gridCol>
                <a:gridCol w="621130">
                  <a:extLst>
                    <a:ext uri="{9D8B030D-6E8A-4147-A177-3AD203B41FA5}">
                      <a16:colId xmlns:a16="http://schemas.microsoft.com/office/drawing/2014/main" val="2726811335"/>
                    </a:ext>
                  </a:extLst>
                </a:gridCol>
                <a:gridCol w="621130">
                  <a:extLst>
                    <a:ext uri="{9D8B030D-6E8A-4147-A177-3AD203B41FA5}">
                      <a16:colId xmlns:a16="http://schemas.microsoft.com/office/drawing/2014/main" val="2858739930"/>
                    </a:ext>
                  </a:extLst>
                </a:gridCol>
              </a:tblGrid>
              <a:tr h="370840">
                <a:tc>
                  <a:txBody>
                    <a:bodyPr/>
                    <a:lstStyle/>
                    <a:p>
                      <a:pPr algn="ctr"/>
                      <a:r>
                        <a:rPr lang="es-ES" sz="1400" dirty="0"/>
                        <a:t>1</a:t>
                      </a:r>
                    </a:p>
                  </a:txBody>
                  <a:tcPr/>
                </a:tc>
                <a:tc>
                  <a:txBody>
                    <a:bodyPr/>
                    <a:lstStyle/>
                    <a:p>
                      <a:pPr algn="ctr"/>
                      <a:r>
                        <a:rPr lang="es-ES" sz="1400" dirty="0"/>
                        <a:t>5</a:t>
                      </a:r>
                    </a:p>
                  </a:txBody>
                  <a:tcPr/>
                </a:tc>
                <a:tc>
                  <a:txBody>
                    <a:bodyPr/>
                    <a:lstStyle/>
                    <a:p>
                      <a:pPr algn="ctr"/>
                      <a:r>
                        <a:rPr lang="es-ES" sz="1400" dirty="0"/>
                        <a:t>3</a:t>
                      </a:r>
                    </a:p>
                  </a:txBody>
                  <a:tcPr/>
                </a:tc>
                <a:tc>
                  <a:txBody>
                    <a:bodyPr/>
                    <a:lstStyle/>
                    <a:p>
                      <a:pPr algn="ctr"/>
                      <a:r>
                        <a:rPr lang="es-ES" sz="1400" dirty="0"/>
                        <a:t>2</a:t>
                      </a:r>
                    </a:p>
                  </a:txBody>
                  <a:tcPr/>
                </a:tc>
                <a:extLst>
                  <a:ext uri="{0D108BD9-81ED-4DB2-BD59-A6C34878D82A}">
                    <a16:rowId xmlns:a16="http://schemas.microsoft.com/office/drawing/2014/main" val="1953180765"/>
                  </a:ext>
                </a:extLst>
              </a:tr>
            </a:tbl>
          </a:graphicData>
        </a:graphic>
      </p:graphicFrame>
      <p:graphicFrame>
        <p:nvGraphicFramePr>
          <p:cNvPr id="8" name="Tabla 7">
            <a:extLst>
              <a:ext uri="{FF2B5EF4-FFF2-40B4-BE49-F238E27FC236}">
                <a16:creationId xmlns:a16="http://schemas.microsoft.com/office/drawing/2014/main" id="{6CDD127D-4B29-48EE-81E5-2823B1E93044}"/>
              </a:ext>
            </a:extLst>
          </p:cNvPr>
          <p:cNvGraphicFramePr>
            <a:graphicFrameLocks noGrp="1"/>
          </p:cNvGraphicFramePr>
          <p:nvPr/>
        </p:nvGraphicFramePr>
        <p:xfrm>
          <a:off x="8663136" y="3371788"/>
          <a:ext cx="3030749" cy="1524000"/>
        </p:xfrm>
        <a:graphic>
          <a:graphicData uri="http://schemas.openxmlformats.org/drawingml/2006/table">
            <a:tbl>
              <a:tblPr firstRow="1" bandRow="1">
                <a:tableStyleId>{5C22544A-7EE6-4342-B048-85BDC9FD1C3A}</a:tableStyleId>
              </a:tblPr>
              <a:tblGrid>
                <a:gridCol w="787881">
                  <a:extLst>
                    <a:ext uri="{9D8B030D-6E8A-4147-A177-3AD203B41FA5}">
                      <a16:colId xmlns:a16="http://schemas.microsoft.com/office/drawing/2014/main" val="2934181868"/>
                    </a:ext>
                  </a:extLst>
                </a:gridCol>
                <a:gridCol w="1109932">
                  <a:extLst>
                    <a:ext uri="{9D8B030D-6E8A-4147-A177-3AD203B41FA5}">
                      <a16:colId xmlns:a16="http://schemas.microsoft.com/office/drawing/2014/main" val="1713011841"/>
                    </a:ext>
                  </a:extLst>
                </a:gridCol>
                <a:gridCol w="1132936">
                  <a:extLst>
                    <a:ext uri="{9D8B030D-6E8A-4147-A177-3AD203B41FA5}">
                      <a16:colId xmlns:a16="http://schemas.microsoft.com/office/drawing/2014/main" val="3455374552"/>
                    </a:ext>
                  </a:extLst>
                </a:gridCol>
              </a:tblGrid>
              <a:tr h="236358">
                <a:tc>
                  <a:txBody>
                    <a:bodyPr/>
                    <a:lstStyle/>
                    <a:p>
                      <a:endParaRPr lang="es-ES" sz="1400" dirty="0"/>
                    </a:p>
                  </a:txBody>
                  <a:tcPr>
                    <a:solidFill>
                      <a:schemeClr val="bg1"/>
                    </a:solidFill>
                  </a:tcPr>
                </a:tc>
                <a:tc>
                  <a:txBody>
                    <a:bodyPr/>
                    <a:lstStyle/>
                    <a:p>
                      <a:pPr algn="ctr"/>
                      <a:r>
                        <a:rPr lang="es-ES" sz="1400" dirty="0"/>
                        <a:t>Neurona 4</a:t>
                      </a:r>
                    </a:p>
                  </a:txBody>
                  <a:tcPr>
                    <a:solidFill>
                      <a:srgbClr val="B381D9"/>
                    </a:solidFill>
                  </a:tcPr>
                </a:tc>
                <a:tc>
                  <a:txBody>
                    <a:bodyPr/>
                    <a:lstStyle/>
                    <a:p>
                      <a:pPr algn="ctr"/>
                      <a:r>
                        <a:rPr lang="es-ES" sz="1400" dirty="0"/>
                        <a:t>Neurona 5</a:t>
                      </a:r>
                    </a:p>
                  </a:txBody>
                  <a:tcPr>
                    <a:solidFill>
                      <a:srgbClr val="B381D9"/>
                    </a:solidFill>
                  </a:tcPr>
                </a:tc>
                <a:extLst>
                  <a:ext uri="{0D108BD9-81ED-4DB2-BD59-A6C34878D82A}">
                    <a16:rowId xmlns:a16="http://schemas.microsoft.com/office/drawing/2014/main" val="2452045753"/>
                  </a:ext>
                </a:extLst>
              </a:tr>
              <a:tr h="236358">
                <a:tc>
                  <a:txBody>
                    <a:bodyPr/>
                    <a:lstStyle/>
                    <a:p>
                      <a:pPr algn="l"/>
                      <a:r>
                        <a:rPr lang="es-ES" sz="1400" b="1" dirty="0" err="1">
                          <a:solidFill>
                            <a:schemeClr val="tx1"/>
                          </a:solidFill>
                        </a:rPr>
                        <a:t>Bias</a:t>
                      </a:r>
                      <a:endParaRPr lang="es-ES" sz="1400" b="1" dirty="0">
                        <a:solidFill>
                          <a:schemeClr val="tx1"/>
                        </a:solidFill>
                      </a:endParaRPr>
                    </a:p>
                  </a:txBody>
                  <a:tcPr>
                    <a:solidFill>
                      <a:srgbClr val="D1B2E8"/>
                    </a:solidFill>
                  </a:tcPr>
                </a:tc>
                <a:tc>
                  <a:txBody>
                    <a:bodyPr/>
                    <a:lstStyle/>
                    <a:p>
                      <a:pPr algn="ctr"/>
                      <a:r>
                        <a:rPr lang="es-ES" sz="1400" b="1" dirty="0">
                          <a:solidFill>
                            <a:schemeClr val="tx1"/>
                          </a:solidFill>
                        </a:rPr>
                        <a:t>-2</a:t>
                      </a:r>
                    </a:p>
                  </a:txBody>
                  <a:tcPr>
                    <a:solidFill>
                      <a:srgbClr val="D1B2E8"/>
                    </a:solidFill>
                  </a:tcPr>
                </a:tc>
                <a:tc>
                  <a:txBody>
                    <a:bodyPr/>
                    <a:lstStyle/>
                    <a:p>
                      <a:pPr algn="ctr"/>
                      <a:r>
                        <a:rPr lang="es-ES" sz="1400" b="1" dirty="0">
                          <a:solidFill>
                            <a:schemeClr val="tx1"/>
                          </a:solidFill>
                        </a:rPr>
                        <a:t>3</a:t>
                      </a:r>
                    </a:p>
                  </a:txBody>
                  <a:tcPr>
                    <a:solidFill>
                      <a:srgbClr val="D1B2E8"/>
                    </a:solidFill>
                  </a:tcPr>
                </a:tc>
                <a:extLst>
                  <a:ext uri="{0D108BD9-81ED-4DB2-BD59-A6C34878D82A}">
                    <a16:rowId xmlns:a16="http://schemas.microsoft.com/office/drawing/2014/main" val="1732643878"/>
                  </a:ext>
                </a:extLst>
              </a:tr>
              <a:tr h="236358">
                <a:tc>
                  <a:txBody>
                    <a:bodyPr/>
                    <a:lstStyle/>
                    <a:p>
                      <a:pPr algn="l"/>
                      <a:r>
                        <a:rPr lang="es-ES" sz="1400" b="1" dirty="0">
                          <a:solidFill>
                            <a:schemeClr val="tx1"/>
                          </a:solidFill>
                        </a:rPr>
                        <a:t>Peso 1</a:t>
                      </a:r>
                    </a:p>
                  </a:txBody>
                  <a:tcPr>
                    <a:solidFill>
                      <a:srgbClr val="EFE5F7"/>
                    </a:solidFill>
                  </a:tcPr>
                </a:tc>
                <a:tc>
                  <a:txBody>
                    <a:bodyPr/>
                    <a:lstStyle/>
                    <a:p>
                      <a:pPr algn="ctr"/>
                      <a:r>
                        <a:rPr lang="es-ES" sz="1400" b="1" dirty="0">
                          <a:solidFill>
                            <a:schemeClr val="tx1"/>
                          </a:solidFill>
                        </a:rPr>
                        <a:t>1</a:t>
                      </a:r>
                    </a:p>
                  </a:txBody>
                  <a:tcPr>
                    <a:solidFill>
                      <a:srgbClr val="EFE5F7"/>
                    </a:solidFill>
                  </a:tcPr>
                </a:tc>
                <a:tc>
                  <a:txBody>
                    <a:bodyPr/>
                    <a:lstStyle/>
                    <a:p>
                      <a:pPr algn="ctr"/>
                      <a:r>
                        <a:rPr lang="es-ES" sz="1400" b="1" dirty="0">
                          <a:solidFill>
                            <a:schemeClr val="tx1"/>
                          </a:solidFill>
                        </a:rPr>
                        <a:t>0</a:t>
                      </a:r>
                    </a:p>
                  </a:txBody>
                  <a:tcPr>
                    <a:solidFill>
                      <a:srgbClr val="EFE5F7"/>
                    </a:solidFill>
                  </a:tcPr>
                </a:tc>
                <a:extLst>
                  <a:ext uri="{0D108BD9-81ED-4DB2-BD59-A6C34878D82A}">
                    <a16:rowId xmlns:a16="http://schemas.microsoft.com/office/drawing/2014/main" val="3175566006"/>
                  </a:ext>
                </a:extLst>
              </a:tr>
              <a:tr h="236358">
                <a:tc>
                  <a:txBody>
                    <a:bodyPr/>
                    <a:lstStyle/>
                    <a:p>
                      <a:pPr algn="l"/>
                      <a:r>
                        <a:rPr lang="es-ES" sz="1400" b="1" dirty="0">
                          <a:solidFill>
                            <a:schemeClr val="tx1"/>
                          </a:solidFill>
                        </a:rPr>
                        <a:t>Peso 2</a:t>
                      </a:r>
                    </a:p>
                  </a:txBody>
                  <a:tcPr>
                    <a:solidFill>
                      <a:srgbClr val="D1B2E8"/>
                    </a:solidFill>
                  </a:tcPr>
                </a:tc>
                <a:tc>
                  <a:txBody>
                    <a:bodyPr/>
                    <a:lstStyle/>
                    <a:p>
                      <a:pPr algn="ctr"/>
                      <a:r>
                        <a:rPr lang="es-ES" sz="1400" b="1" dirty="0">
                          <a:solidFill>
                            <a:schemeClr val="tx1"/>
                          </a:solidFill>
                        </a:rPr>
                        <a:t>-2</a:t>
                      </a:r>
                    </a:p>
                  </a:txBody>
                  <a:tcPr>
                    <a:solidFill>
                      <a:srgbClr val="D1B2E8"/>
                    </a:solidFill>
                  </a:tcPr>
                </a:tc>
                <a:tc>
                  <a:txBody>
                    <a:bodyPr/>
                    <a:lstStyle/>
                    <a:p>
                      <a:pPr algn="ctr"/>
                      <a:r>
                        <a:rPr lang="es-ES" sz="1400" b="1" dirty="0">
                          <a:solidFill>
                            <a:schemeClr val="tx1"/>
                          </a:solidFill>
                        </a:rPr>
                        <a:t>-1</a:t>
                      </a:r>
                    </a:p>
                  </a:txBody>
                  <a:tcPr>
                    <a:solidFill>
                      <a:srgbClr val="D1B2E8"/>
                    </a:solidFill>
                  </a:tcPr>
                </a:tc>
                <a:extLst>
                  <a:ext uri="{0D108BD9-81ED-4DB2-BD59-A6C34878D82A}">
                    <a16:rowId xmlns:a16="http://schemas.microsoft.com/office/drawing/2014/main" val="3417564438"/>
                  </a:ext>
                </a:extLst>
              </a:tr>
              <a:tr h="236358">
                <a:tc>
                  <a:txBody>
                    <a:bodyPr/>
                    <a:lstStyle/>
                    <a:p>
                      <a:pPr algn="l"/>
                      <a:r>
                        <a:rPr lang="es-ES" sz="1400" b="1" dirty="0">
                          <a:solidFill>
                            <a:schemeClr val="tx1"/>
                          </a:solidFill>
                        </a:rPr>
                        <a:t>Peso 3</a:t>
                      </a:r>
                    </a:p>
                  </a:txBody>
                  <a:tcPr>
                    <a:solidFill>
                      <a:srgbClr val="EFE5F7"/>
                    </a:solidFill>
                  </a:tcPr>
                </a:tc>
                <a:tc>
                  <a:txBody>
                    <a:bodyPr/>
                    <a:lstStyle/>
                    <a:p>
                      <a:pPr algn="ctr"/>
                      <a:r>
                        <a:rPr lang="es-ES" sz="1400" b="1" dirty="0">
                          <a:solidFill>
                            <a:schemeClr val="tx1"/>
                          </a:solidFill>
                        </a:rPr>
                        <a:t>0</a:t>
                      </a:r>
                    </a:p>
                  </a:txBody>
                  <a:tcPr>
                    <a:solidFill>
                      <a:srgbClr val="EFE5F7"/>
                    </a:solidFill>
                  </a:tcPr>
                </a:tc>
                <a:tc>
                  <a:txBody>
                    <a:bodyPr/>
                    <a:lstStyle/>
                    <a:p>
                      <a:pPr algn="ctr"/>
                      <a:r>
                        <a:rPr lang="es-ES" sz="1400" b="1" dirty="0">
                          <a:solidFill>
                            <a:schemeClr val="tx1"/>
                          </a:solidFill>
                        </a:rPr>
                        <a:t>3</a:t>
                      </a:r>
                    </a:p>
                  </a:txBody>
                  <a:tcPr>
                    <a:solidFill>
                      <a:srgbClr val="EFE5F7"/>
                    </a:solidFill>
                  </a:tcPr>
                </a:tc>
                <a:extLst>
                  <a:ext uri="{0D108BD9-81ED-4DB2-BD59-A6C34878D82A}">
                    <a16:rowId xmlns:a16="http://schemas.microsoft.com/office/drawing/2014/main" val="1597854246"/>
                  </a:ext>
                </a:extLst>
              </a:tr>
            </a:tbl>
          </a:graphicData>
        </a:graphic>
      </p:graphicFrame>
      <p:sp>
        <p:nvSpPr>
          <p:cNvPr id="37" name="Signo de multiplicación 36">
            <a:extLst>
              <a:ext uri="{FF2B5EF4-FFF2-40B4-BE49-F238E27FC236}">
                <a16:creationId xmlns:a16="http://schemas.microsoft.com/office/drawing/2014/main" id="{38148356-E90A-4956-B7D2-B9975BCE5DE1}"/>
              </a:ext>
            </a:extLst>
          </p:cNvPr>
          <p:cNvSpPr/>
          <p:nvPr/>
        </p:nvSpPr>
        <p:spPr>
          <a:xfrm>
            <a:off x="8031870" y="4022115"/>
            <a:ext cx="575896" cy="594186"/>
          </a:xfrm>
          <a:prstGeom prst="mathMultiply">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DE452E66-2BEB-46CE-933B-04FC5E8C4F29}"/>
              </a:ext>
            </a:extLst>
          </p:cNvPr>
          <p:cNvSpPr/>
          <p:nvPr/>
        </p:nvSpPr>
        <p:spPr>
          <a:xfrm>
            <a:off x="5405035" y="5020574"/>
            <a:ext cx="2537018" cy="1276709"/>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Suma ponderada</a:t>
            </a:r>
          </a:p>
          <a:p>
            <a:pPr algn="ctr"/>
            <a:r>
              <a:rPr lang="es-ES" dirty="0"/>
              <a:t>Calculada mediante una </a:t>
            </a:r>
            <a:r>
              <a:rPr lang="es-ES" u="sng" dirty="0"/>
              <a:t>multiplicación matricial</a:t>
            </a:r>
          </a:p>
        </p:txBody>
      </p:sp>
      <p:sp>
        <p:nvSpPr>
          <p:cNvPr id="3" name="Rectángulo: esquinas redondeadas 2">
            <a:extLst>
              <a:ext uri="{FF2B5EF4-FFF2-40B4-BE49-F238E27FC236}">
                <a16:creationId xmlns:a16="http://schemas.microsoft.com/office/drawing/2014/main" id="{07FB8E56-EB75-455E-ADCB-A4B4E4FBCBA6}"/>
              </a:ext>
            </a:extLst>
          </p:cNvPr>
          <p:cNvSpPr/>
          <p:nvPr/>
        </p:nvSpPr>
        <p:spPr>
          <a:xfrm>
            <a:off x="5325374" y="4039368"/>
            <a:ext cx="2651126" cy="53999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esquinas redondeadas 34">
            <a:extLst>
              <a:ext uri="{FF2B5EF4-FFF2-40B4-BE49-F238E27FC236}">
                <a16:creationId xmlns:a16="http://schemas.microsoft.com/office/drawing/2014/main" id="{451888EB-B489-4B70-B1F2-ABDC67F07BDC}"/>
              </a:ext>
            </a:extLst>
          </p:cNvPr>
          <p:cNvSpPr/>
          <p:nvPr/>
        </p:nvSpPr>
        <p:spPr>
          <a:xfrm rot="5400000">
            <a:off x="9186498" y="3590904"/>
            <a:ext cx="1627217" cy="110501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9D7ED73D-5CAB-4757-9BE8-E8E208C75644}"/>
              </a:ext>
            </a:extLst>
          </p:cNvPr>
          <p:cNvSpPr/>
          <p:nvPr/>
        </p:nvSpPr>
        <p:spPr>
          <a:xfrm>
            <a:off x="8267033" y="5184370"/>
            <a:ext cx="3426852" cy="594186"/>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Cálculo</a:t>
            </a:r>
          </a:p>
          <a:p>
            <a:pPr algn="ctr"/>
            <a:r>
              <a:rPr lang="es-ES" sz="1600" dirty="0">
                <a:solidFill>
                  <a:schemeClr val="tx1"/>
                </a:solidFill>
              </a:rPr>
              <a:t>1 x -2 + 5 x 1 + 3 x -2 + 2 x 0 = </a:t>
            </a:r>
            <a:r>
              <a:rPr lang="es-ES" sz="1600" b="1" dirty="0">
                <a:solidFill>
                  <a:schemeClr val="tx1"/>
                </a:solidFill>
              </a:rPr>
              <a:t>-3</a:t>
            </a:r>
          </a:p>
        </p:txBody>
      </p:sp>
      <p:graphicFrame>
        <p:nvGraphicFramePr>
          <p:cNvPr id="15" name="Tabla 14">
            <a:extLst>
              <a:ext uri="{FF2B5EF4-FFF2-40B4-BE49-F238E27FC236}">
                <a16:creationId xmlns:a16="http://schemas.microsoft.com/office/drawing/2014/main" id="{8771DE21-0387-4A39-928D-CBE50FB82F1A}"/>
              </a:ext>
            </a:extLst>
          </p:cNvPr>
          <p:cNvGraphicFramePr>
            <a:graphicFrameLocks noGrp="1"/>
          </p:cNvGraphicFramePr>
          <p:nvPr>
            <p:extLst>
              <p:ext uri="{D42A27DB-BD31-4B8C-83A1-F6EECF244321}">
                <p14:modId xmlns:p14="http://schemas.microsoft.com/office/powerpoint/2010/main" val="3169979325"/>
              </p:ext>
            </p:extLst>
          </p:nvPr>
        </p:nvGraphicFramePr>
        <p:xfrm>
          <a:off x="8834851" y="5884297"/>
          <a:ext cx="2330510" cy="586196"/>
        </p:xfrm>
        <a:graphic>
          <a:graphicData uri="http://schemas.openxmlformats.org/drawingml/2006/table">
            <a:tbl>
              <a:tblPr firstRow="1" bandRow="1">
                <a:tableStyleId>{5C22544A-7EE6-4342-B048-85BDC9FD1C3A}</a:tableStyleId>
              </a:tblPr>
              <a:tblGrid>
                <a:gridCol w="1165255">
                  <a:extLst>
                    <a:ext uri="{9D8B030D-6E8A-4147-A177-3AD203B41FA5}">
                      <a16:colId xmlns:a16="http://schemas.microsoft.com/office/drawing/2014/main" val="3231779995"/>
                    </a:ext>
                  </a:extLst>
                </a:gridCol>
                <a:gridCol w="1165255">
                  <a:extLst>
                    <a:ext uri="{9D8B030D-6E8A-4147-A177-3AD203B41FA5}">
                      <a16:colId xmlns:a16="http://schemas.microsoft.com/office/drawing/2014/main" val="262467088"/>
                    </a:ext>
                  </a:extLst>
                </a:gridCol>
              </a:tblGrid>
              <a:tr h="293098">
                <a:tc gridSpan="2">
                  <a:txBody>
                    <a:bodyPr/>
                    <a:lstStyle/>
                    <a:p>
                      <a:pPr algn="ctr"/>
                      <a:r>
                        <a:rPr lang="es-ES" sz="1200" dirty="0"/>
                        <a:t>Resultado</a:t>
                      </a:r>
                    </a:p>
                  </a:txBody>
                  <a:tcPr/>
                </a:tc>
                <a:tc hMerge="1">
                  <a:txBody>
                    <a:bodyPr/>
                    <a:lstStyle/>
                    <a:p>
                      <a:endParaRPr lang="es-ES" sz="1200" dirty="0"/>
                    </a:p>
                  </a:txBody>
                  <a:tcPr/>
                </a:tc>
                <a:extLst>
                  <a:ext uri="{0D108BD9-81ED-4DB2-BD59-A6C34878D82A}">
                    <a16:rowId xmlns:a16="http://schemas.microsoft.com/office/drawing/2014/main" val="3628126311"/>
                  </a:ext>
                </a:extLst>
              </a:tr>
              <a:tr h="293098">
                <a:tc>
                  <a:txBody>
                    <a:bodyPr/>
                    <a:lstStyle/>
                    <a:p>
                      <a:pPr algn="ctr"/>
                      <a:r>
                        <a:rPr lang="es-ES" sz="1200" b="1" dirty="0"/>
                        <a:t>-3</a:t>
                      </a:r>
                    </a:p>
                  </a:txBody>
                  <a:tcPr>
                    <a:solidFill>
                      <a:srgbClr val="FEEF98"/>
                    </a:solidFill>
                  </a:tcPr>
                </a:tc>
                <a:tc>
                  <a:txBody>
                    <a:bodyPr/>
                    <a:lstStyle/>
                    <a:p>
                      <a:pPr algn="ctr"/>
                      <a:endParaRPr lang="es-ES" sz="1200" b="1" dirty="0"/>
                    </a:p>
                  </a:txBody>
                  <a:tcPr/>
                </a:tc>
                <a:extLst>
                  <a:ext uri="{0D108BD9-81ED-4DB2-BD59-A6C34878D82A}">
                    <a16:rowId xmlns:a16="http://schemas.microsoft.com/office/drawing/2014/main" val="4027494090"/>
                  </a:ext>
                </a:extLst>
              </a:tr>
            </a:tbl>
          </a:graphicData>
        </a:graphic>
      </p:graphicFrame>
    </p:spTree>
    <p:extLst>
      <p:ext uri="{BB962C8B-B14F-4D97-AF65-F5344CB8AC3E}">
        <p14:creationId xmlns:p14="http://schemas.microsoft.com/office/powerpoint/2010/main" val="1550603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ángulo: esquinas redondeadas 39">
            <a:extLst>
              <a:ext uri="{FF2B5EF4-FFF2-40B4-BE49-F238E27FC236}">
                <a16:creationId xmlns:a16="http://schemas.microsoft.com/office/drawing/2014/main" id="{606B75D8-4E5E-487A-A365-DE5F2721A75E}"/>
              </a:ext>
            </a:extLst>
          </p:cNvPr>
          <p:cNvSpPr/>
          <p:nvPr/>
        </p:nvSpPr>
        <p:spPr>
          <a:xfrm>
            <a:off x="1311215" y="5181609"/>
            <a:ext cx="3324045" cy="477327"/>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31A18C6-96B7-469C-BDF4-CC2308CF5FBD}"/>
              </a:ext>
            </a:extLst>
          </p:cNvPr>
          <p:cNvSpPr/>
          <p:nvPr/>
        </p:nvSpPr>
        <p:spPr>
          <a:xfrm>
            <a:off x="7643004" y="253040"/>
            <a:ext cx="1725507" cy="2793231"/>
          </a:xfrm>
          <a:prstGeom prst="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lecha: hacia abajo 31">
            <a:extLst>
              <a:ext uri="{FF2B5EF4-FFF2-40B4-BE49-F238E27FC236}">
                <a16:creationId xmlns:a16="http://schemas.microsoft.com/office/drawing/2014/main" id="{1D5A4D1C-B300-41B0-AB44-D7A806771E81}"/>
              </a:ext>
            </a:extLst>
          </p:cNvPr>
          <p:cNvSpPr/>
          <p:nvPr/>
        </p:nvSpPr>
        <p:spPr>
          <a:xfrm>
            <a:off x="7691137" y="967268"/>
            <a:ext cx="575896" cy="2079003"/>
          </a:xfrm>
          <a:prstGeom prst="downArrow">
            <a:avLst/>
          </a:prstGeom>
          <a:solidFill>
            <a:srgbClr val="B381D9"/>
          </a:solidFill>
          <a:ln>
            <a:solidFill>
              <a:srgbClr val="B38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Pesos</a:t>
            </a:r>
          </a:p>
        </p:txBody>
      </p:sp>
      <p:sp>
        <p:nvSpPr>
          <p:cNvPr id="5" name="Flecha: hacia abajo 4">
            <a:extLst>
              <a:ext uri="{FF2B5EF4-FFF2-40B4-BE49-F238E27FC236}">
                <a16:creationId xmlns:a16="http://schemas.microsoft.com/office/drawing/2014/main" id="{49BE50DE-BC01-423F-B596-BD343A627F54}"/>
              </a:ext>
            </a:extLst>
          </p:cNvPr>
          <p:cNvSpPr/>
          <p:nvPr/>
        </p:nvSpPr>
        <p:spPr>
          <a:xfrm>
            <a:off x="7098096" y="711986"/>
            <a:ext cx="575896" cy="2717014"/>
          </a:xfrm>
          <a:prstGeom prst="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p>
          <a:p>
            <a:pPr algn="ctr"/>
            <a:endParaRPr lang="es-ES" dirty="0"/>
          </a:p>
          <a:p>
            <a:pPr algn="ctr"/>
            <a:endParaRPr lang="es-ES" dirty="0"/>
          </a:p>
          <a:p>
            <a:pPr algn="ctr"/>
            <a:r>
              <a:rPr lang="es-ES" dirty="0"/>
              <a:t>3</a:t>
            </a:r>
          </a:p>
          <a:p>
            <a:pPr algn="ctr"/>
            <a:endParaRPr lang="es-ES" dirty="0"/>
          </a:p>
          <a:p>
            <a:pPr algn="ctr"/>
            <a:endParaRPr lang="es-ES" dirty="0"/>
          </a:p>
          <a:p>
            <a:pPr algn="ctr"/>
            <a:r>
              <a:rPr lang="es-ES" dirty="0"/>
              <a:t>2</a:t>
            </a:r>
          </a:p>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dirty="0" err="1">
                <a:solidFill>
                  <a:schemeClr val="bg1"/>
                </a:solidFill>
                <a:latin typeface="+mj-lt"/>
                <a:ea typeface="+mj-ea"/>
                <a:cs typeface="+mj-cs"/>
              </a:rPr>
              <a:t>Capa</a:t>
            </a:r>
            <a:r>
              <a:rPr lang="en-US" altLang="ko-KR" sz="3200" b="1" i="1" dirty="0">
                <a:solidFill>
                  <a:schemeClr val="bg1"/>
                </a:solidFill>
                <a:latin typeface="+mj-lt"/>
                <a:ea typeface="+mj-ea"/>
                <a:cs typeface="+mj-cs"/>
              </a:rPr>
              <a:t> Neuronal</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339065"/>
            <a:ext cx="4013200" cy="4067491"/>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En nuestro caso supondremos que tenemos una </a:t>
            </a:r>
            <a:r>
              <a:rPr lang="es-ES" altLang="ko-KR" sz="1600" b="1" dirty="0">
                <a:solidFill>
                  <a:schemeClr val="bg1"/>
                </a:solidFill>
              </a:rPr>
              <a:t>primera capa neuronal</a:t>
            </a:r>
            <a:r>
              <a:rPr lang="es-ES" altLang="ko-KR" sz="1600" dirty="0">
                <a:solidFill>
                  <a:schemeClr val="bg1"/>
                </a:solidFill>
              </a:rPr>
              <a:t> en nuestra red que no haga </a:t>
            </a:r>
            <a:r>
              <a:rPr lang="es-ES" altLang="ko-KR" sz="1600" b="1" dirty="0">
                <a:solidFill>
                  <a:schemeClr val="bg1"/>
                </a:solidFill>
              </a:rPr>
              <a:t>ningún tipo de transformación</a:t>
            </a:r>
            <a:r>
              <a:rPr lang="es-ES" altLang="ko-KR" sz="1600" dirty="0">
                <a:solidFill>
                  <a:schemeClr val="bg1"/>
                </a:solidFill>
              </a:rPr>
              <a:t> sobre los datos de entrada. De esta forma, </a:t>
            </a:r>
            <a:r>
              <a:rPr lang="es-ES" altLang="ko-KR" sz="1600" b="1" dirty="0">
                <a:solidFill>
                  <a:schemeClr val="bg1"/>
                </a:solidFill>
              </a:rPr>
              <a:t>simplificamos su programación</a:t>
            </a:r>
            <a:r>
              <a:rPr lang="es-ES" altLang="ko-KR" sz="1600" dirty="0">
                <a:solidFill>
                  <a:schemeClr val="bg1"/>
                </a:solidFill>
              </a:rPr>
              <a:t> y simplemente los </a:t>
            </a:r>
            <a:r>
              <a:rPr lang="es-ES" altLang="ko-KR" sz="1600" b="1" dirty="0">
                <a:solidFill>
                  <a:schemeClr val="bg1"/>
                </a:solidFill>
              </a:rPr>
              <a:t>inputs</a:t>
            </a:r>
            <a:r>
              <a:rPr lang="es-ES" altLang="ko-KR" sz="1600" dirty="0">
                <a:solidFill>
                  <a:schemeClr val="bg1"/>
                </a:solidFill>
              </a:rPr>
              <a:t> que recibamos </a:t>
            </a:r>
            <a:r>
              <a:rPr lang="es-ES" altLang="ko-KR" sz="1600" b="1" dirty="0">
                <a:solidFill>
                  <a:schemeClr val="bg1"/>
                </a:solidFill>
              </a:rPr>
              <a:t>los enviaremos directamente a todas las neuronas de la primera capa oculta</a:t>
            </a:r>
            <a:r>
              <a:rPr lang="es-ES" altLang="ko-KR" sz="1600" dirty="0">
                <a:solidFill>
                  <a:schemeClr val="bg1"/>
                </a:solidFill>
              </a:rPr>
              <a:t>.</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Los </a:t>
            </a:r>
            <a:r>
              <a:rPr lang="es-ES" altLang="ko-KR" sz="1600" b="1" dirty="0">
                <a:solidFill>
                  <a:schemeClr val="bg1"/>
                </a:solidFill>
              </a:rPr>
              <a:t>inputs </a:t>
            </a:r>
            <a:r>
              <a:rPr lang="es-ES" altLang="ko-KR" sz="1600" dirty="0">
                <a:solidFill>
                  <a:schemeClr val="bg1"/>
                </a:solidFill>
              </a:rPr>
              <a:t>de la capa (outputs de la capa anterior) serán </a:t>
            </a:r>
            <a:r>
              <a:rPr lang="es-ES" altLang="ko-KR" sz="1600" b="1" dirty="0">
                <a:solidFill>
                  <a:schemeClr val="bg1"/>
                </a:solidFill>
              </a:rPr>
              <a:t>una matriz</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Otra </a:t>
            </a:r>
            <a:r>
              <a:rPr lang="es-ES" altLang="ko-KR" sz="1600" b="1" dirty="0">
                <a:solidFill>
                  <a:schemeClr val="bg1"/>
                </a:solidFill>
              </a:rPr>
              <a:t>matriz</a:t>
            </a:r>
            <a:r>
              <a:rPr lang="es-ES" altLang="ko-KR" sz="1600" dirty="0">
                <a:solidFill>
                  <a:schemeClr val="bg1"/>
                </a:solidFill>
              </a:rPr>
              <a:t> serán los </a:t>
            </a:r>
            <a:r>
              <a:rPr lang="es-ES" altLang="ko-KR" sz="1600" b="1" dirty="0">
                <a:solidFill>
                  <a:schemeClr val="bg1"/>
                </a:solidFill>
              </a:rPr>
              <a:t>pesos de todas las neuronas de la capa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El </a:t>
            </a:r>
            <a:r>
              <a:rPr lang="es-ES" altLang="ko-KR" sz="1600" b="1" dirty="0">
                <a:solidFill>
                  <a:schemeClr val="bg1"/>
                </a:solidFill>
              </a:rPr>
              <a:t>resultado</a:t>
            </a:r>
            <a:r>
              <a:rPr lang="es-ES" altLang="ko-KR" sz="1600" dirty="0">
                <a:solidFill>
                  <a:schemeClr val="bg1"/>
                </a:solidFill>
              </a:rPr>
              <a:t> será </a:t>
            </a:r>
            <a:r>
              <a:rPr lang="es-ES" altLang="ko-KR" sz="1600" b="1" dirty="0">
                <a:solidFill>
                  <a:schemeClr val="bg1"/>
                </a:solidFill>
              </a:rPr>
              <a:t>una matriz</a:t>
            </a:r>
            <a:r>
              <a:rPr lang="es-ES" altLang="ko-KR" sz="1600" dirty="0">
                <a:solidFill>
                  <a:schemeClr val="bg1"/>
                </a:solidFill>
              </a:rPr>
              <a:t> con los </a:t>
            </a:r>
            <a:r>
              <a:rPr lang="es-ES" altLang="ko-KR" sz="1600" b="1" dirty="0">
                <a:solidFill>
                  <a:schemeClr val="bg1"/>
                </a:solidFill>
              </a:rPr>
              <a:t>resultados de cada neurona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Aplicaremos la </a:t>
            </a:r>
            <a:r>
              <a:rPr lang="es-ES" altLang="ko-KR" sz="1600" b="1" dirty="0">
                <a:solidFill>
                  <a:schemeClr val="bg1"/>
                </a:solidFill>
              </a:rPr>
              <a:t>misma función de activación </a:t>
            </a:r>
            <a:r>
              <a:rPr lang="es-ES" altLang="ko-KR" sz="1600" dirty="0">
                <a:solidFill>
                  <a:schemeClr val="bg1"/>
                </a:solidFill>
              </a:rPr>
              <a:t>a </a:t>
            </a:r>
            <a:r>
              <a:rPr lang="es-ES" altLang="ko-KR" sz="1600" b="1" dirty="0">
                <a:solidFill>
                  <a:schemeClr val="bg1"/>
                </a:solidFill>
              </a:rPr>
              <a:t>todas las neuronas de una capa</a:t>
            </a:r>
          </a:p>
        </p:txBody>
      </p:sp>
      <p:sp>
        <p:nvSpPr>
          <p:cNvPr id="4" name="Elipse 3">
            <a:extLst>
              <a:ext uri="{FF2B5EF4-FFF2-40B4-BE49-F238E27FC236}">
                <a16:creationId xmlns:a16="http://schemas.microsoft.com/office/drawing/2014/main" id="{DEEF7BE9-A03A-4ADA-AE47-54017DBB1BC8}"/>
              </a:ext>
            </a:extLst>
          </p:cNvPr>
          <p:cNvSpPr/>
          <p:nvPr/>
        </p:nvSpPr>
        <p:spPr>
          <a:xfrm>
            <a:off x="6572963" y="711985"/>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1</a:t>
            </a:r>
          </a:p>
        </p:txBody>
      </p:sp>
      <p:sp>
        <p:nvSpPr>
          <p:cNvPr id="12" name="Elipse 11">
            <a:extLst>
              <a:ext uri="{FF2B5EF4-FFF2-40B4-BE49-F238E27FC236}">
                <a16:creationId xmlns:a16="http://schemas.microsoft.com/office/drawing/2014/main" id="{B5BED801-16E9-4D33-BDFA-41860A49A121}"/>
              </a:ext>
            </a:extLst>
          </p:cNvPr>
          <p:cNvSpPr/>
          <p:nvPr/>
        </p:nvSpPr>
        <p:spPr>
          <a:xfrm>
            <a:off x="6572963" y="1609128"/>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sp>
        <p:nvSpPr>
          <p:cNvPr id="14" name="Elipse 13">
            <a:extLst>
              <a:ext uri="{FF2B5EF4-FFF2-40B4-BE49-F238E27FC236}">
                <a16:creationId xmlns:a16="http://schemas.microsoft.com/office/drawing/2014/main" id="{656E25D4-E24C-4107-B012-4A980E498426}"/>
              </a:ext>
            </a:extLst>
          </p:cNvPr>
          <p:cNvSpPr/>
          <p:nvPr/>
        </p:nvSpPr>
        <p:spPr>
          <a:xfrm>
            <a:off x="6572963" y="2506271"/>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p>
        </p:txBody>
      </p:sp>
      <p:sp>
        <p:nvSpPr>
          <p:cNvPr id="16" name="Elipse 15">
            <a:extLst>
              <a:ext uri="{FF2B5EF4-FFF2-40B4-BE49-F238E27FC236}">
                <a16:creationId xmlns:a16="http://schemas.microsoft.com/office/drawing/2014/main" id="{94236AA5-3130-427B-90AB-358AEC5B69AE}"/>
              </a:ext>
            </a:extLst>
          </p:cNvPr>
          <p:cNvSpPr/>
          <p:nvPr/>
        </p:nvSpPr>
        <p:spPr>
          <a:xfrm>
            <a:off x="8240737" y="1203548"/>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4</a:t>
            </a:r>
          </a:p>
        </p:txBody>
      </p:sp>
      <p:sp>
        <p:nvSpPr>
          <p:cNvPr id="17" name="Elipse 16">
            <a:extLst>
              <a:ext uri="{FF2B5EF4-FFF2-40B4-BE49-F238E27FC236}">
                <a16:creationId xmlns:a16="http://schemas.microsoft.com/office/drawing/2014/main" id="{5210D2B0-EDD7-4080-8C5D-EAA7846D83EE}"/>
              </a:ext>
            </a:extLst>
          </p:cNvPr>
          <p:cNvSpPr/>
          <p:nvPr/>
        </p:nvSpPr>
        <p:spPr>
          <a:xfrm>
            <a:off x="8240737" y="2069065"/>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5</a:t>
            </a:r>
          </a:p>
        </p:txBody>
      </p:sp>
      <p:sp>
        <p:nvSpPr>
          <p:cNvPr id="18" name="Elipse 17">
            <a:extLst>
              <a:ext uri="{FF2B5EF4-FFF2-40B4-BE49-F238E27FC236}">
                <a16:creationId xmlns:a16="http://schemas.microsoft.com/office/drawing/2014/main" id="{13E79714-7E50-4C88-8A93-16FC95F8AD51}"/>
              </a:ext>
            </a:extLst>
          </p:cNvPr>
          <p:cNvSpPr/>
          <p:nvPr/>
        </p:nvSpPr>
        <p:spPr>
          <a:xfrm>
            <a:off x="9908511" y="1673631"/>
            <a:ext cx="540000" cy="540000"/>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6</a:t>
            </a:r>
          </a:p>
        </p:txBody>
      </p:sp>
      <p:cxnSp>
        <p:nvCxnSpPr>
          <p:cNvPr id="6" name="Conector recto de flecha 5">
            <a:extLst>
              <a:ext uri="{FF2B5EF4-FFF2-40B4-BE49-F238E27FC236}">
                <a16:creationId xmlns:a16="http://schemas.microsoft.com/office/drawing/2014/main" id="{24D9D1BE-652B-40FA-B19F-A23EC4982477}"/>
              </a:ext>
            </a:extLst>
          </p:cNvPr>
          <p:cNvCxnSpPr>
            <a:cxnSpLocks/>
            <a:stCxn id="4" idx="6"/>
            <a:endCxn id="16" idx="1"/>
          </p:cNvCxnSpPr>
          <p:nvPr/>
        </p:nvCxnSpPr>
        <p:spPr>
          <a:xfrm>
            <a:off x="7112963" y="981985"/>
            <a:ext cx="1206855" cy="30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FAC4A23D-BE27-43E0-82DF-8871F62D0955}"/>
              </a:ext>
            </a:extLst>
          </p:cNvPr>
          <p:cNvCxnSpPr>
            <a:cxnSpLocks/>
            <a:stCxn id="12" idx="6"/>
            <a:endCxn id="16" idx="2"/>
          </p:cNvCxnSpPr>
          <p:nvPr/>
        </p:nvCxnSpPr>
        <p:spPr>
          <a:xfrm flipV="1">
            <a:off x="7112963" y="1473548"/>
            <a:ext cx="1127774" cy="405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D7B89322-99D6-47D6-8CC1-CA47CB755AB0}"/>
              </a:ext>
            </a:extLst>
          </p:cNvPr>
          <p:cNvCxnSpPr>
            <a:cxnSpLocks/>
            <a:stCxn id="4" idx="6"/>
            <a:endCxn id="17" idx="1"/>
          </p:cNvCxnSpPr>
          <p:nvPr/>
        </p:nvCxnSpPr>
        <p:spPr>
          <a:xfrm>
            <a:off x="7112963" y="981985"/>
            <a:ext cx="1206855" cy="1166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ector recto de flecha 26">
            <a:extLst>
              <a:ext uri="{FF2B5EF4-FFF2-40B4-BE49-F238E27FC236}">
                <a16:creationId xmlns:a16="http://schemas.microsoft.com/office/drawing/2014/main" id="{AEC757AD-7479-462E-9228-6F30136C44CC}"/>
              </a:ext>
            </a:extLst>
          </p:cNvPr>
          <p:cNvCxnSpPr>
            <a:cxnSpLocks/>
            <a:stCxn id="14" idx="6"/>
            <a:endCxn id="17" idx="3"/>
          </p:cNvCxnSpPr>
          <p:nvPr/>
        </p:nvCxnSpPr>
        <p:spPr>
          <a:xfrm flipV="1">
            <a:off x="7112963" y="2529984"/>
            <a:ext cx="1206855" cy="24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9A30D54D-ABEE-4D82-968C-C317411E3073}"/>
              </a:ext>
            </a:extLst>
          </p:cNvPr>
          <p:cNvCxnSpPr>
            <a:cxnSpLocks/>
            <a:stCxn id="14" idx="6"/>
            <a:endCxn id="16" idx="3"/>
          </p:cNvCxnSpPr>
          <p:nvPr/>
        </p:nvCxnSpPr>
        <p:spPr>
          <a:xfrm flipV="1">
            <a:off x="7112963" y="1664467"/>
            <a:ext cx="1206855" cy="1111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909C6BFC-D88F-4F1A-AD7D-DDAE92FCE2FC}"/>
              </a:ext>
            </a:extLst>
          </p:cNvPr>
          <p:cNvCxnSpPr>
            <a:cxnSpLocks/>
            <a:stCxn id="12" idx="6"/>
            <a:endCxn id="17" idx="2"/>
          </p:cNvCxnSpPr>
          <p:nvPr/>
        </p:nvCxnSpPr>
        <p:spPr>
          <a:xfrm>
            <a:off x="7112963" y="1879128"/>
            <a:ext cx="1127774" cy="459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DF3E193A-8386-4BE9-9C52-F270EC4F4713}"/>
              </a:ext>
            </a:extLst>
          </p:cNvPr>
          <p:cNvCxnSpPr>
            <a:cxnSpLocks/>
            <a:stCxn id="17" idx="6"/>
            <a:endCxn id="18" idx="3"/>
          </p:cNvCxnSpPr>
          <p:nvPr/>
        </p:nvCxnSpPr>
        <p:spPr>
          <a:xfrm flipV="1">
            <a:off x="8780737" y="2134550"/>
            <a:ext cx="1206855" cy="204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E6885708-D116-42AC-81C6-A819497EA05C}"/>
              </a:ext>
            </a:extLst>
          </p:cNvPr>
          <p:cNvCxnSpPr>
            <a:cxnSpLocks/>
            <a:stCxn id="16" idx="6"/>
            <a:endCxn id="18" idx="1"/>
          </p:cNvCxnSpPr>
          <p:nvPr/>
        </p:nvCxnSpPr>
        <p:spPr>
          <a:xfrm>
            <a:off x="8780737" y="1473548"/>
            <a:ext cx="1206855" cy="279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A585DC3-36E4-45C1-B009-A5C54CC0C93C}"/>
              </a:ext>
            </a:extLst>
          </p:cNvPr>
          <p:cNvCxnSpPr>
            <a:cxnSpLocks/>
            <a:endCxn id="4" idx="2"/>
          </p:cNvCxnSpPr>
          <p:nvPr/>
        </p:nvCxnSpPr>
        <p:spPr>
          <a:xfrm>
            <a:off x="5631231" y="981985"/>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506AE0A7-4452-4B20-896B-2AE921AEC2F2}"/>
              </a:ext>
            </a:extLst>
          </p:cNvPr>
          <p:cNvCxnSpPr>
            <a:cxnSpLocks/>
            <a:endCxn id="12" idx="2"/>
          </p:cNvCxnSpPr>
          <p:nvPr/>
        </p:nvCxnSpPr>
        <p:spPr>
          <a:xfrm>
            <a:off x="5631231" y="1879128"/>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ector recto de flecha 45">
            <a:extLst>
              <a:ext uri="{FF2B5EF4-FFF2-40B4-BE49-F238E27FC236}">
                <a16:creationId xmlns:a16="http://schemas.microsoft.com/office/drawing/2014/main" id="{9619CC0F-0C5B-4F7E-AB22-7AF953817B5D}"/>
              </a:ext>
            </a:extLst>
          </p:cNvPr>
          <p:cNvCxnSpPr>
            <a:cxnSpLocks/>
            <a:endCxn id="14" idx="2"/>
          </p:cNvCxnSpPr>
          <p:nvPr/>
        </p:nvCxnSpPr>
        <p:spPr>
          <a:xfrm>
            <a:off x="5631231" y="2776271"/>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06326A64-8089-45B5-ABF3-3AC86D20CFA3}"/>
              </a:ext>
            </a:extLst>
          </p:cNvPr>
          <p:cNvCxnSpPr>
            <a:cxnSpLocks/>
            <a:stCxn id="18" idx="6"/>
          </p:cNvCxnSpPr>
          <p:nvPr/>
        </p:nvCxnSpPr>
        <p:spPr>
          <a:xfrm>
            <a:off x="10448511" y="1943631"/>
            <a:ext cx="880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28">
            <a:extLst>
              <a:ext uri="{FF2B5EF4-FFF2-40B4-BE49-F238E27FC236}">
                <a16:creationId xmlns:a16="http://schemas.microsoft.com/office/drawing/2014/main" id="{FA339246-85B1-4375-9BE4-E0AE0FF4E41B}"/>
              </a:ext>
            </a:extLst>
          </p:cNvPr>
          <p:cNvSpPr txBox="1"/>
          <p:nvPr/>
        </p:nvSpPr>
        <p:spPr>
          <a:xfrm>
            <a:off x="7829491" y="485687"/>
            <a:ext cx="1383521"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dirty="0"/>
              <a:t>Capa oculta</a:t>
            </a:r>
          </a:p>
        </p:txBody>
      </p:sp>
      <p:sp>
        <p:nvSpPr>
          <p:cNvPr id="76" name="TextBox 28">
            <a:extLst>
              <a:ext uri="{FF2B5EF4-FFF2-40B4-BE49-F238E27FC236}">
                <a16:creationId xmlns:a16="http://schemas.microsoft.com/office/drawing/2014/main" id="{A9F12DB5-8F70-4760-95B4-E5EA2A249D85}"/>
              </a:ext>
            </a:extLst>
          </p:cNvPr>
          <p:cNvSpPr txBox="1"/>
          <p:nvPr/>
        </p:nvSpPr>
        <p:spPr>
          <a:xfrm>
            <a:off x="5405035" y="648446"/>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1</a:t>
            </a:r>
          </a:p>
        </p:txBody>
      </p:sp>
      <p:sp>
        <p:nvSpPr>
          <p:cNvPr id="77" name="TextBox 28">
            <a:extLst>
              <a:ext uri="{FF2B5EF4-FFF2-40B4-BE49-F238E27FC236}">
                <a16:creationId xmlns:a16="http://schemas.microsoft.com/office/drawing/2014/main" id="{C626C0C6-28B1-4399-B374-241948C26C71}"/>
              </a:ext>
            </a:extLst>
          </p:cNvPr>
          <p:cNvSpPr txBox="1"/>
          <p:nvPr/>
        </p:nvSpPr>
        <p:spPr>
          <a:xfrm>
            <a:off x="5405035" y="1543383"/>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2</a:t>
            </a:r>
          </a:p>
        </p:txBody>
      </p:sp>
      <p:sp>
        <p:nvSpPr>
          <p:cNvPr id="78" name="TextBox 28">
            <a:extLst>
              <a:ext uri="{FF2B5EF4-FFF2-40B4-BE49-F238E27FC236}">
                <a16:creationId xmlns:a16="http://schemas.microsoft.com/office/drawing/2014/main" id="{C422972D-FAA1-4B6C-AD43-36D97E38DDCB}"/>
              </a:ext>
            </a:extLst>
          </p:cNvPr>
          <p:cNvSpPr txBox="1"/>
          <p:nvPr/>
        </p:nvSpPr>
        <p:spPr>
          <a:xfrm>
            <a:off x="5405035" y="2438319"/>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3</a:t>
            </a:r>
          </a:p>
        </p:txBody>
      </p:sp>
      <p:graphicFrame>
        <p:nvGraphicFramePr>
          <p:cNvPr id="7" name="Tabla 6">
            <a:extLst>
              <a:ext uri="{FF2B5EF4-FFF2-40B4-BE49-F238E27FC236}">
                <a16:creationId xmlns:a16="http://schemas.microsoft.com/office/drawing/2014/main" id="{1AD71A0F-BB94-464F-A118-CB9CF004E256}"/>
              </a:ext>
            </a:extLst>
          </p:cNvPr>
          <p:cNvGraphicFramePr>
            <a:graphicFrameLocks noGrp="1"/>
          </p:cNvGraphicFramePr>
          <p:nvPr/>
        </p:nvGraphicFramePr>
        <p:xfrm>
          <a:off x="5405035" y="4133788"/>
          <a:ext cx="2484520" cy="370840"/>
        </p:xfrm>
        <a:graphic>
          <a:graphicData uri="http://schemas.openxmlformats.org/drawingml/2006/table">
            <a:tbl>
              <a:tblPr firstRow="1" bandRow="1">
                <a:tableStyleId>{F5AB1C69-6EDB-4FF4-983F-18BD219EF322}</a:tableStyleId>
              </a:tblPr>
              <a:tblGrid>
                <a:gridCol w="621130">
                  <a:extLst>
                    <a:ext uri="{9D8B030D-6E8A-4147-A177-3AD203B41FA5}">
                      <a16:colId xmlns:a16="http://schemas.microsoft.com/office/drawing/2014/main" val="3013522783"/>
                    </a:ext>
                  </a:extLst>
                </a:gridCol>
                <a:gridCol w="621130">
                  <a:extLst>
                    <a:ext uri="{9D8B030D-6E8A-4147-A177-3AD203B41FA5}">
                      <a16:colId xmlns:a16="http://schemas.microsoft.com/office/drawing/2014/main" val="17545700"/>
                    </a:ext>
                  </a:extLst>
                </a:gridCol>
                <a:gridCol w="621130">
                  <a:extLst>
                    <a:ext uri="{9D8B030D-6E8A-4147-A177-3AD203B41FA5}">
                      <a16:colId xmlns:a16="http://schemas.microsoft.com/office/drawing/2014/main" val="2726811335"/>
                    </a:ext>
                  </a:extLst>
                </a:gridCol>
                <a:gridCol w="621130">
                  <a:extLst>
                    <a:ext uri="{9D8B030D-6E8A-4147-A177-3AD203B41FA5}">
                      <a16:colId xmlns:a16="http://schemas.microsoft.com/office/drawing/2014/main" val="2858739930"/>
                    </a:ext>
                  </a:extLst>
                </a:gridCol>
              </a:tblGrid>
              <a:tr h="370840">
                <a:tc>
                  <a:txBody>
                    <a:bodyPr/>
                    <a:lstStyle/>
                    <a:p>
                      <a:pPr algn="ctr"/>
                      <a:r>
                        <a:rPr lang="es-ES" sz="1400" dirty="0"/>
                        <a:t>1</a:t>
                      </a:r>
                    </a:p>
                  </a:txBody>
                  <a:tcPr/>
                </a:tc>
                <a:tc>
                  <a:txBody>
                    <a:bodyPr/>
                    <a:lstStyle/>
                    <a:p>
                      <a:pPr algn="ctr"/>
                      <a:r>
                        <a:rPr lang="es-ES" sz="1400" dirty="0"/>
                        <a:t>5</a:t>
                      </a:r>
                    </a:p>
                  </a:txBody>
                  <a:tcPr/>
                </a:tc>
                <a:tc>
                  <a:txBody>
                    <a:bodyPr/>
                    <a:lstStyle/>
                    <a:p>
                      <a:pPr algn="ctr"/>
                      <a:r>
                        <a:rPr lang="es-ES" sz="1400" dirty="0"/>
                        <a:t>3</a:t>
                      </a:r>
                    </a:p>
                  </a:txBody>
                  <a:tcPr/>
                </a:tc>
                <a:tc>
                  <a:txBody>
                    <a:bodyPr/>
                    <a:lstStyle/>
                    <a:p>
                      <a:pPr algn="ctr"/>
                      <a:r>
                        <a:rPr lang="es-ES" sz="1400" dirty="0"/>
                        <a:t>2</a:t>
                      </a:r>
                    </a:p>
                  </a:txBody>
                  <a:tcPr/>
                </a:tc>
                <a:extLst>
                  <a:ext uri="{0D108BD9-81ED-4DB2-BD59-A6C34878D82A}">
                    <a16:rowId xmlns:a16="http://schemas.microsoft.com/office/drawing/2014/main" val="1953180765"/>
                  </a:ext>
                </a:extLst>
              </a:tr>
            </a:tbl>
          </a:graphicData>
        </a:graphic>
      </p:graphicFrame>
      <p:graphicFrame>
        <p:nvGraphicFramePr>
          <p:cNvPr id="8" name="Tabla 7">
            <a:extLst>
              <a:ext uri="{FF2B5EF4-FFF2-40B4-BE49-F238E27FC236}">
                <a16:creationId xmlns:a16="http://schemas.microsoft.com/office/drawing/2014/main" id="{6CDD127D-4B29-48EE-81E5-2823B1E93044}"/>
              </a:ext>
            </a:extLst>
          </p:cNvPr>
          <p:cNvGraphicFramePr>
            <a:graphicFrameLocks noGrp="1"/>
          </p:cNvGraphicFramePr>
          <p:nvPr/>
        </p:nvGraphicFramePr>
        <p:xfrm>
          <a:off x="8663136" y="3371788"/>
          <a:ext cx="3030749" cy="1524000"/>
        </p:xfrm>
        <a:graphic>
          <a:graphicData uri="http://schemas.openxmlformats.org/drawingml/2006/table">
            <a:tbl>
              <a:tblPr firstRow="1" bandRow="1">
                <a:tableStyleId>{5C22544A-7EE6-4342-B048-85BDC9FD1C3A}</a:tableStyleId>
              </a:tblPr>
              <a:tblGrid>
                <a:gridCol w="787881">
                  <a:extLst>
                    <a:ext uri="{9D8B030D-6E8A-4147-A177-3AD203B41FA5}">
                      <a16:colId xmlns:a16="http://schemas.microsoft.com/office/drawing/2014/main" val="2934181868"/>
                    </a:ext>
                  </a:extLst>
                </a:gridCol>
                <a:gridCol w="1109932">
                  <a:extLst>
                    <a:ext uri="{9D8B030D-6E8A-4147-A177-3AD203B41FA5}">
                      <a16:colId xmlns:a16="http://schemas.microsoft.com/office/drawing/2014/main" val="1713011841"/>
                    </a:ext>
                  </a:extLst>
                </a:gridCol>
                <a:gridCol w="1132936">
                  <a:extLst>
                    <a:ext uri="{9D8B030D-6E8A-4147-A177-3AD203B41FA5}">
                      <a16:colId xmlns:a16="http://schemas.microsoft.com/office/drawing/2014/main" val="3455374552"/>
                    </a:ext>
                  </a:extLst>
                </a:gridCol>
              </a:tblGrid>
              <a:tr h="236358">
                <a:tc>
                  <a:txBody>
                    <a:bodyPr/>
                    <a:lstStyle/>
                    <a:p>
                      <a:endParaRPr lang="es-ES" sz="1400" dirty="0"/>
                    </a:p>
                  </a:txBody>
                  <a:tcPr>
                    <a:solidFill>
                      <a:schemeClr val="bg1"/>
                    </a:solidFill>
                  </a:tcPr>
                </a:tc>
                <a:tc>
                  <a:txBody>
                    <a:bodyPr/>
                    <a:lstStyle/>
                    <a:p>
                      <a:pPr algn="ctr"/>
                      <a:r>
                        <a:rPr lang="es-ES" sz="1400" dirty="0"/>
                        <a:t>Neurona 4</a:t>
                      </a:r>
                    </a:p>
                  </a:txBody>
                  <a:tcPr>
                    <a:solidFill>
                      <a:srgbClr val="B381D9"/>
                    </a:solidFill>
                  </a:tcPr>
                </a:tc>
                <a:tc>
                  <a:txBody>
                    <a:bodyPr/>
                    <a:lstStyle/>
                    <a:p>
                      <a:pPr algn="ctr"/>
                      <a:r>
                        <a:rPr lang="es-ES" sz="1400" dirty="0"/>
                        <a:t>Neurona 5</a:t>
                      </a:r>
                    </a:p>
                  </a:txBody>
                  <a:tcPr>
                    <a:solidFill>
                      <a:srgbClr val="B381D9"/>
                    </a:solidFill>
                  </a:tcPr>
                </a:tc>
                <a:extLst>
                  <a:ext uri="{0D108BD9-81ED-4DB2-BD59-A6C34878D82A}">
                    <a16:rowId xmlns:a16="http://schemas.microsoft.com/office/drawing/2014/main" val="2452045753"/>
                  </a:ext>
                </a:extLst>
              </a:tr>
              <a:tr h="236358">
                <a:tc>
                  <a:txBody>
                    <a:bodyPr/>
                    <a:lstStyle/>
                    <a:p>
                      <a:pPr algn="l"/>
                      <a:r>
                        <a:rPr lang="es-ES" sz="1400" b="1" dirty="0" err="1">
                          <a:solidFill>
                            <a:schemeClr val="tx1"/>
                          </a:solidFill>
                        </a:rPr>
                        <a:t>Bias</a:t>
                      </a:r>
                      <a:endParaRPr lang="es-ES" sz="1400" b="1" dirty="0">
                        <a:solidFill>
                          <a:schemeClr val="tx1"/>
                        </a:solidFill>
                      </a:endParaRPr>
                    </a:p>
                  </a:txBody>
                  <a:tcPr>
                    <a:solidFill>
                      <a:srgbClr val="D1B2E8"/>
                    </a:solidFill>
                  </a:tcPr>
                </a:tc>
                <a:tc>
                  <a:txBody>
                    <a:bodyPr/>
                    <a:lstStyle/>
                    <a:p>
                      <a:pPr algn="ctr"/>
                      <a:r>
                        <a:rPr lang="es-ES" sz="1400" b="1" dirty="0">
                          <a:solidFill>
                            <a:schemeClr val="tx1"/>
                          </a:solidFill>
                        </a:rPr>
                        <a:t>-2</a:t>
                      </a:r>
                    </a:p>
                  </a:txBody>
                  <a:tcPr>
                    <a:solidFill>
                      <a:srgbClr val="D1B2E8"/>
                    </a:solidFill>
                  </a:tcPr>
                </a:tc>
                <a:tc>
                  <a:txBody>
                    <a:bodyPr/>
                    <a:lstStyle/>
                    <a:p>
                      <a:pPr algn="ctr"/>
                      <a:r>
                        <a:rPr lang="es-ES" sz="1400" b="1" dirty="0">
                          <a:solidFill>
                            <a:schemeClr val="tx1"/>
                          </a:solidFill>
                        </a:rPr>
                        <a:t>3</a:t>
                      </a:r>
                    </a:p>
                  </a:txBody>
                  <a:tcPr>
                    <a:solidFill>
                      <a:srgbClr val="D1B2E8"/>
                    </a:solidFill>
                  </a:tcPr>
                </a:tc>
                <a:extLst>
                  <a:ext uri="{0D108BD9-81ED-4DB2-BD59-A6C34878D82A}">
                    <a16:rowId xmlns:a16="http://schemas.microsoft.com/office/drawing/2014/main" val="1732643878"/>
                  </a:ext>
                </a:extLst>
              </a:tr>
              <a:tr h="236358">
                <a:tc>
                  <a:txBody>
                    <a:bodyPr/>
                    <a:lstStyle/>
                    <a:p>
                      <a:pPr algn="l"/>
                      <a:r>
                        <a:rPr lang="es-ES" sz="1400" b="1" dirty="0">
                          <a:solidFill>
                            <a:schemeClr val="tx1"/>
                          </a:solidFill>
                        </a:rPr>
                        <a:t>Peso 1</a:t>
                      </a:r>
                    </a:p>
                  </a:txBody>
                  <a:tcPr>
                    <a:solidFill>
                      <a:srgbClr val="EFE5F7"/>
                    </a:solidFill>
                  </a:tcPr>
                </a:tc>
                <a:tc>
                  <a:txBody>
                    <a:bodyPr/>
                    <a:lstStyle/>
                    <a:p>
                      <a:pPr algn="ctr"/>
                      <a:r>
                        <a:rPr lang="es-ES" sz="1400" b="1" dirty="0">
                          <a:solidFill>
                            <a:schemeClr val="tx1"/>
                          </a:solidFill>
                        </a:rPr>
                        <a:t>1</a:t>
                      </a:r>
                    </a:p>
                  </a:txBody>
                  <a:tcPr>
                    <a:solidFill>
                      <a:srgbClr val="EFE5F7"/>
                    </a:solidFill>
                  </a:tcPr>
                </a:tc>
                <a:tc>
                  <a:txBody>
                    <a:bodyPr/>
                    <a:lstStyle/>
                    <a:p>
                      <a:pPr algn="ctr"/>
                      <a:r>
                        <a:rPr lang="es-ES" sz="1400" b="1" dirty="0">
                          <a:solidFill>
                            <a:schemeClr val="tx1"/>
                          </a:solidFill>
                        </a:rPr>
                        <a:t>0</a:t>
                      </a:r>
                    </a:p>
                  </a:txBody>
                  <a:tcPr>
                    <a:solidFill>
                      <a:srgbClr val="EFE5F7"/>
                    </a:solidFill>
                  </a:tcPr>
                </a:tc>
                <a:extLst>
                  <a:ext uri="{0D108BD9-81ED-4DB2-BD59-A6C34878D82A}">
                    <a16:rowId xmlns:a16="http://schemas.microsoft.com/office/drawing/2014/main" val="3175566006"/>
                  </a:ext>
                </a:extLst>
              </a:tr>
              <a:tr h="236358">
                <a:tc>
                  <a:txBody>
                    <a:bodyPr/>
                    <a:lstStyle/>
                    <a:p>
                      <a:pPr algn="l"/>
                      <a:r>
                        <a:rPr lang="es-ES" sz="1400" b="1" dirty="0">
                          <a:solidFill>
                            <a:schemeClr val="tx1"/>
                          </a:solidFill>
                        </a:rPr>
                        <a:t>Peso 2</a:t>
                      </a:r>
                    </a:p>
                  </a:txBody>
                  <a:tcPr>
                    <a:solidFill>
                      <a:srgbClr val="D1B2E8"/>
                    </a:solidFill>
                  </a:tcPr>
                </a:tc>
                <a:tc>
                  <a:txBody>
                    <a:bodyPr/>
                    <a:lstStyle/>
                    <a:p>
                      <a:pPr algn="ctr"/>
                      <a:r>
                        <a:rPr lang="es-ES" sz="1400" b="1" dirty="0">
                          <a:solidFill>
                            <a:schemeClr val="tx1"/>
                          </a:solidFill>
                        </a:rPr>
                        <a:t>-2</a:t>
                      </a:r>
                    </a:p>
                  </a:txBody>
                  <a:tcPr>
                    <a:solidFill>
                      <a:srgbClr val="D1B2E8"/>
                    </a:solidFill>
                  </a:tcPr>
                </a:tc>
                <a:tc>
                  <a:txBody>
                    <a:bodyPr/>
                    <a:lstStyle/>
                    <a:p>
                      <a:pPr algn="ctr"/>
                      <a:r>
                        <a:rPr lang="es-ES" sz="1400" b="1" dirty="0">
                          <a:solidFill>
                            <a:schemeClr val="tx1"/>
                          </a:solidFill>
                        </a:rPr>
                        <a:t>-1</a:t>
                      </a:r>
                    </a:p>
                  </a:txBody>
                  <a:tcPr>
                    <a:solidFill>
                      <a:srgbClr val="D1B2E8"/>
                    </a:solidFill>
                  </a:tcPr>
                </a:tc>
                <a:extLst>
                  <a:ext uri="{0D108BD9-81ED-4DB2-BD59-A6C34878D82A}">
                    <a16:rowId xmlns:a16="http://schemas.microsoft.com/office/drawing/2014/main" val="3417564438"/>
                  </a:ext>
                </a:extLst>
              </a:tr>
              <a:tr h="236358">
                <a:tc>
                  <a:txBody>
                    <a:bodyPr/>
                    <a:lstStyle/>
                    <a:p>
                      <a:pPr algn="l"/>
                      <a:r>
                        <a:rPr lang="es-ES" sz="1400" b="1" dirty="0">
                          <a:solidFill>
                            <a:schemeClr val="tx1"/>
                          </a:solidFill>
                        </a:rPr>
                        <a:t>Peso 3</a:t>
                      </a:r>
                    </a:p>
                  </a:txBody>
                  <a:tcPr>
                    <a:solidFill>
                      <a:srgbClr val="EFE5F7"/>
                    </a:solidFill>
                  </a:tcPr>
                </a:tc>
                <a:tc>
                  <a:txBody>
                    <a:bodyPr/>
                    <a:lstStyle/>
                    <a:p>
                      <a:pPr algn="ctr"/>
                      <a:r>
                        <a:rPr lang="es-ES" sz="1400" b="1" dirty="0">
                          <a:solidFill>
                            <a:schemeClr val="tx1"/>
                          </a:solidFill>
                        </a:rPr>
                        <a:t>0</a:t>
                      </a:r>
                    </a:p>
                  </a:txBody>
                  <a:tcPr>
                    <a:solidFill>
                      <a:srgbClr val="EFE5F7"/>
                    </a:solidFill>
                  </a:tcPr>
                </a:tc>
                <a:tc>
                  <a:txBody>
                    <a:bodyPr/>
                    <a:lstStyle/>
                    <a:p>
                      <a:pPr algn="ctr"/>
                      <a:r>
                        <a:rPr lang="es-ES" sz="1400" b="1" dirty="0">
                          <a:solidFill>
                            <a:schemeClr val="tx1"/>
                          </a:solidFill>
                        </a:rPr>
                        <a:t>3</a:t>
                      </a:r>
                    </a:p>
                  </a:txBody>
                  <a:tcPr>
                    <a:solidFill>
                      <a:srgbClr val="EFE5F7"/>
                    </a:solidFill>
                  </a:tcPr>
                </a:tc>
                <a:extLst>
                  <a:ext uri="{0D108BD9-81ED-4DB2-BD59-A6C34878D82A}">
                    <a16:rowId xmlns:a16="http://schemas.microsoft.com/office/drawing/2014/main" val="1597854246"/>
                  </a:ext>
                </a:extLst>
              </a:tr>
            </a:tbl>
          </a:graphicData>
        </a:graphic>
      </p:graphicFrame>
      <p:sp>
        <p:nvSpPr>
          <p:cNvPr id="37" name="Signo de multiplicación 36">
            <a:extLst>
              <a:ext uri="{FF2B5EF4-FFF2-40B4-BE49-F238E27FC236}">
                <a16:creationId xmlns:a16="http://schemas.microsoft.com/office/drawing/2014/main" id="{38148356-E90A-4956-B7D2-B9975BCE5DE1}"/>
              </a:ext>
            </a:extLst>
          </p:cNvPr>
          <p:cNvSpPr/>
          <p:nvPr/>
        </p:nvSpPr>
        <p:spPr>
          <a:xfrm>
            <a:off x="8031870" y="4022115"/>
            <a:ext cx="575896" cy="594186"/>
          </a:xfrm>
          <a:prstGeom prst="mathMultiply">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DE452E66-2BEB-46CE-933B-04FC5E8C4F29}"/>
              </a:ext>
            </a:extLst>
          </p:cNvPr>
          <p:cNvSpPr/>
          <p:nvPr/>
        </p:nvSpPr>
        <p:spPr>
          <a:xfrm>
            <a:off x="5405035" y="5020574"/>
            <a:ext cx="2537018" cy="1276709"/>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Suma ponderada</a:t>
            </a:r>
          </a:p>
          <a:p>
            <a:pPr algn="ctr"/>
            <a:r>
              <a:rPr lang="es-ES" dirty="0"/>
              <a:t>Calculada mediante una </a:t>
            </a:r>
            <a:r>
              <a:rPr lang="es-ES" u="sng" dirty="0"/>
              <a:t>multiplicación matricial</a:t>
            </a:r>
          </a:p>
        </p:txBody>
      </p:sp>
      <p:sp>
        <p:nvSpPr>
          <p:cNvPr id="3" name="Rectángulo: esquinas redondeadas 2">
            <a:extLst>
              <a:ext uri="{FF2B5EF4-FFF2-40B4-BE49-F238E27FC236}">
                <a16:creationId xmlns:a16="http://schemas.microsoft.com/office/drawing/2014/main" id="{07FB8E56-EB75-455E-ADCB-A4B4E4FBCBA6}"/>
              </a:ext>
            </a:extLst>
          </p:cNvPr>
          <p:cNvSpPr/>
          <p:nvPr/>
        </p:nvSpPr>
        <p:spPr>
          <a:xfrm>
            <a:off x="5325374" y="4039368"/>
            <a:ext cx="2651126" cy="53999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esquinas redondeadas 34">
            <a:extLst>
              <a:ext uri="{FF2B5EF4-FFF2-40B4-BE49-F238E27FC236}">
                <a16:creationId xmlns:a16="http://schemas.microsoft.com/office/drawing/2014/main" id="{451888EB-B489-4B70-B1F2-ABDC67F07BDC}"/>
              </a:ext>
            </a:extLst>
          </p:cNvPr>
          <p:cNvSpPr/>
          <p:nvPr/>
        </p:nvSpPr>
        <p:spPr>
          <a:xfrm rot="5400000">
            <a:off x="10302183" y="3590904"/>
            <a:ext cx="1627217" cy="110501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9D7ED73D-5CAB-4757-9BE8-E8E208C75644}"/>
              </a:ext>
            </a:extLst>
          </p:cNvPr>
          <p:cNvSpPr/>
          <p:nvPr/>
        </p:nvSpPr>
        <p:spPr>
          <a:xfrm>
            <a:off x="8267033" y="5184370"/>
            <a:ext cx="3426852" cy="594186"/>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Cálculo</a:t>
            </a:r>
          </a:p>
          <a:p>
            <a:pPr algn="ctr"/>
            <a:r>
              <a:rPr lang="es-ES" sz="1600" dirty="0">
                <a:solidFill>
                  <a:schemeClr val="tx1"/>
                </a:solidFill>
              </a:rPr>
              <a:t>1 x 3 + 5 x 0 + 3 x -1 + 2 x 3 = </a:t>
            </a:r>
            <a:r>
              <a:rPr lang="es-ES" sz="1600" b="1" dirty="0">
                <a:solidFill>
                  <a:schemeClr val="tx1"/>
                </a:solidFill>
              </a:rPr>
              <a:t>6</a:t>
            </a:r>
          </a:p>
        </p:txBody>
      </p:sp>
      <p:graphicFrame>
        <p:nvGraphicFramePr>
          <p:cNvPr id="15" name="Tabla 14">
            <a:extLst>
              <a:ext uri="{FF2B5EF4-FFF2-40B4-BE49-F238E27FC236}">
                <a16:creationId xmlns:a16="http://schemas.microsoft.com/office/drawing/2014/main" id="{8771DE21-0387-4A39-928D-CBE50FB82F1A}"/>
              </a:ext>
            </a:extLst>
          </p:cNvPr>
          <p:cNvGraphicFramePr>
            <a:graphicFrameLocks noGrp="1"/>
          </p:cNvGraphicFramePr>
          <p:nvPr>
            <p:extLst>
              <p:ext uri="{D42A27DB-BD31-4B8C-83A1-F6EECF244321}">
                <p14:modId xmlns:p14="http://schemas.microsoft.com/office/powerpoint/2010/main" val="4230898560"/>
              </p:ext>
            </p:extLst>
          </p:nvPr>
        </p:nvGraphicFramePr>
        <p:xfrm>
          <a:off x="8834851" y="5884297"/>
          <a:ext cx="2330510" cy="586196"/>
        </p:xfrm>
        <a:graphic>
          <a:graphicData uri="http://schemas.openxmlformats.org/drawingml/2006/table">
            <a:tbl>
              <a:tblPr firstRow="1" bandRow="1">
                <a:tableStyleId>{5C22544A-7EE6-4342-B048-85BDC9FD1C3A}</a:tableStyleId>
              </a:tblPr>
              <a:tblGrid>
                <a:gridCol w="1165255">
                  <a:extLst>
                    <a:ext uri="{9D8B030D-6E8A-4147-A177-3AD203B41FA5}">
                      <a16:colId xmlns:a16="http://schemas.microsoft.com/office/drawing/2014/main" val="3231779995"/>
                    </a:ext>
                  </a:extLst>
                </a:gridCol>
                <a:gridCol w="1165255">
                  <a:extLst>
                    <a:ext uri="{9D8B030D-6E8A-4147-A177-3AD203B41FA5}">
                      <a16:colId xmlns:a16="http://schemas.microsoft.com/office/drawing/2014/main" val="262467088"/>
                    </a:ext>
                  </a:extLst>
                </a:gridCol>
              </a:tblGrid>
              <a:tr h="293098">
                <a:tc gridSpan="2">
                  <a:txBody>
                    <a:bodyPr/>
                    <a:lstStyle/>
                    <a:p>
                      <a:pPr algn="ctr"/>
                      <a:r>
                        <a:rPr lang="es-ES" sz="1200" dirty="0"/>
                        <a:t>Resultado</a:t>
                      </a:r>
                    </a:p>
                  </a:txBody>
                  <a:tcPr/>
                </a:tc>
                <a:tc hMerge="1">
                  <a:txBody>
                    <a:bodyPr/>
                    <a:lstStyle/>
                    <a:p>
                      <a:endParaRPr lang="es-ES" sz="1200" dirty="0"/>
                    </a:p>
                  </a:txBody>
                  <a:tcPr/>
                </a:tc>
                <a:extLst>
                  <a:ext uri="{0D108BD9-81ED-4DB2-BD59-A6C34878D82A}">
                    <a16:rowId xmlns:a16="http://schemas.microsoft.com/office/drawing/2014/main" val="3628126311"/>
                  </a:ext>
                </a:extLst>
              </a:tr>
              <a:tr h="293098">
                <a:tc>
                  <a:txBody>
                    <a:bodyPr/>
                    <a:lstStyle/>
                    <a:p>
                      <a:pPr algn="ctr"/>
                      <a:r>
                        <a:rPr lang="es-ES" sz="1200" b="0" dirty="0"/>
                        <a:t>-3</a:t>
                      </a:r>
                    </a:p>
                  </a:txBody>
                  <a:tcPr>
                    <a:solidFill>
                      <a:schemeClr val="accent1">
                        <a:lumMod val="40000"/>
                        <a:lumOff val="60000"/>
                      </a:schemeClr>
                    </a:solidFill>
                  </a:tcPr>
                </a:tc>
                <a:tc>
                  <a:txBody>
                    <a:bodyPr/>
                    <a:lstStyle/>
                    <a:p>
                      <a:pPr algn="ctr"/>
                      <a:r>
                        <a:rPr lang="es-ES" sz="1200" b="1" dirty="0"/>
                        <a:t>6</a:t>
                      </a:r>
                    </a:p>
                  </a:txBody>
                  <a:tcPr>
                    <a:solidFill>
                      <a:srgbClr val="FEEF98"/>
                    </a:solidFill>
                  </a:tcPr>
                </a:tc>
                <a:extLst>
                  <a:ext uri="{0D108BD9-81ED-4DB2-BD59-A6C34878D82A}">
                    <a16:rowId xmlns:a16="http://schemas.microsoft.com/office/drawing/2014/main" val="4027494090"/>
                  </a:ext>
                </a:extLst>
              </a:tr>
            </a:tbl>
          </a:graphicData>
        </a:graphic>
      </p:graphicFrame>
      <p:sp>
        <p:nvSpPr>
          <p:cNvPr id="38" name="Rectángulo: esquinas redondeadas 37">
            <a:extLst>
              <a:ext uri="{FF2B5EF4-FFF2-40B4-BE49-F238E27FC236}">
                <a16:creationId xmlns:a16="http://schemas.microsoft.com/office/drawing/2014/main" id="{201C0094-E980-4702-87EB-D9ED81FB0F07}"/>
              </a:ext>
            </a:extLst>
          </p:cNvPr>
          <p:cNvSpPr/>
          <p:nvPr/>
        </p:nvSpPr>
        <p:spPr>
          <a:xfrm rot="5400000">
            <a:off x="9653857" y="4958337"/>
            <a:ext cx="693754" cy="243999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23137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en-US"/>
          </a:p>
        </p:txBody>
      </p:sp>
      <p:sp>
        <p:nvSpPr>
          <p:cNvPr id="2" name="TextBox 1"/>
          <p:cNvSpPr txBox="1"/>
          <p:nvPr/>
        </p:nvSpPr>
        <p:spPr>
          <a:xfrm>
            <a:off x="717554" y="444784"/>
            <a:ext cx="6923766" cy="923330"/>
          </a:xfrm>
          <a:prstGeom prst="rect">
            <a:avLst/>
          </a:prstGeom>
          <a:noFill/>
        </p:spPr>
        <p:txBody>
          <a:bodyPr wrap="square" rtlCol="0" anchor="ctr">
            <a:spAutoFit/>
          </a:bodyPr>
          <a:lstStyle/>
          <a:p>
            <a:r>
              <a:rPr lang="en-US" altLang="ko-KR" sz="5400" dirty="0">
                <a:solidFill>
                  <a:schemeClr val="tx1">
                    <a:lumMod val="75000"/>
                    <a:lumOff val="25000"/>
                  </a:schemeClr>
                </a:solidFill>
                <a:cs typeface="Arial" pitchFamily="34" charset="0"/>
              </a:rPr>
              <a:t>Agenda Style</a:t>
            </a:r>
            <a:endParaRPr lang="ko-KR" altLang="en-US" sz="5400" dirty="0">
              <a:solidFill>
                <a:schemeClr val="tx1">
                  <a:lumMod val="75000"/>
                  <a:lumOff val="25000"/>
                </a:schemeClr>
              </a:solidFill>
              <a:cs typeface="Arial" pitchFamily="34" charset="0"/>
            </a:endParaRPr>
          </a:p>
        </p:txBody>
      </p:sp>
      <p:grpSp>
        <p:nvGrpSpPr>
          <p:cNvPr id="4" name="Group 3">
            <a:extLst>
              <a:ext uri="{FF2B5EF4-FFF2-40B4-BE49-F238E27FC236}">
                <a16:creationId xmlns:a16="http://schemas.microsoft.com/office/drawing/2014/main" id="{37F06B10-F2B9-45AE-BAEE-3A25BDC40F60}"/>
              </a:ext>
            </a:extLst>
          </p:cNvPr>
          <p:cNvGrpSpPr/>
          <p:nvPr/>
        </p:nvGrpSpPr>
        <p:grpSpPr>
          <a:xfrm>
            <a:off x="1680768" y="1706975"/>
            <a:ext cx="5383988" cy="1099644"/>
            <a:chOff x="1848112" y="1575921"/>
            <a:chExt cx="5383988" cy="1099644"/>
          </a:xfrm>
        </p:grpSpPr>
        <p:sp>
          <p:nvSpPr>
            <p:cNvPr id="8" name="TextBox 7"/>
            <p:cNvSpPr txBox="1"/>
            <p:nvPr/>
          </p:nvSpPr>
          <p:spPr>
            <a:xfrm>
              <a:off x="2724408" y="2213900"/>
              <a:ext cx="4507692" cy="461665"/>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Regresión</a:t>
              </a:r>
              <a:r>
                <a:rPr lang="en-US" altLang="ko-KR" sz="1200" dirty="0">
                  <a:solidFill>
                    <a:schemeClr val="tx1">
                      <a:lumMod val="75000"/>
                      <a:lumOff val="25000"/>
                    </a:schemeClr>
                  </a:solidFill>
                  <a:cs typeface="Arial" pitchFamily="34" charset="0"/>
                </a:rPr>
                <a:t> lineal, </a:t>
              </a:r>
              <a:r>
                <a:rPr lang="en-US" altLang="ko-KR" sz="1200" dirty="0" err="1">
                  <a:solidFill>
                    <a:schemeClr val="tx1">
                      <a:lumMod val="75000"/>
                      <a:lumOff val="25000"/>
                    </a:schemeClr>
                  </a:solidFill>
                  <a:cs typeface="Arial" pitchFamily="34" charset="0"/>
                </a:rPr>
                <a:t>Perceptrón</a:t>
              </a:r>
              <a:r>
                <a:rPr lang="en-US" altLang="ko-KR" sz="1200" dirty="0">
                  <a:solidFill>
                    <a:schemeClr val="tx1">
                      <a:lumMod val="75000"/>
                      <a:lumOff val="25000"/>
                    </a:schemeClr>
                  </a:solidFill>
                  <a:cs typeface="Arial" pitchFamily="34" charset="0"/>
                </a:rPr>
                <a:t>, Pesos, Bias, </a:t>
              </a:r>
              <a:r>
                <a:rPr lang="en-US" altLang="ko-KR" sz="1200" dirty="0" err="1">
                  <a:solidFill>
                    <a:schemeClr val="tx1">
                      <a:lumMod val="75000"/>
                      <a:lumOff val="25000"/>
                    </a:schemeClr>
                  </a:solidFill>
                  <a:cs typeface="Arial" pitchFamily="34" charset="0"/>
                </a:rPr>
                <a:t>Función</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Activación</a:t>
              </a:r>
              <a:endParaRPr lang="en-US" altLang="ko-KR" sz="1200" dirty="0">
                <a:solidFill>
                  <a:schemeClr val="tx1">
                    <a:lumMod val="75000"/>
                    <a:lumOff val="25000"/>
                  </a:schemeClr>
                </a:solidFill>
                <a:cs typeface="Arial" pitchFamily="34" charset="0"/>
              </a:endParaRPr>
            </a:p>
          </p:txBody>
        </p:sp>
        <p:sp>
          <p:nvSpPr>
            <p:cNvPr id="9" name="TextBox 8"/>
            <p:cNvSpPr txBox="1"/>
            <p:nvPr/>
          </p:nvSpPr>
          <p:spPr>
            <a:xfrm>
              <a:off x="2699079" y="1743244"/>
              <a:ext cx="4507692" cy="507831"/>
            </a:xfrm>
            <a:prstGeom prst="rect">
              <a:avLst/>
            </a:prstGeom>
            <a:noFill/>
          </p:spPr>
          <p:txBody>
            <a:bodyPr wrap="square" lIns="108000" rIns="108000" rtlCol="0">
              <a:spAutoFit/>
            </a:bodyPr>
            <a:lstStyle/>
            <a:p>
              <a:r>
                <a:rPr lang="en-US" altLang="ko-KR" sz="2700" b="1" dirty="0" err="1">
                  <a:solidFill>
                    <a:schemeClr val="tx1">
                      <a:lumMod val="75000"/>
                      <a:lumOff val="25000"/>
                    </a:schemeClr>
                  </a:solidFill>
                  <a:cs typeface="Arial" pitchFamily="34" charset="0"/>
                </a:rPr>
                <a:t>Introducción</a:t>
              </a:r>
              <a:endParaRPr lang="ko-KR" altLang="en-US" sz="2700" b="1" dirty="0">
                <a:solidFill>
                  <a:schemeClr val="tx1">
                    <a:lumMod val="75000"/>
                    <a:lumOff val="25000"/>
                  </a:schemeClr>
                </a:solidFill>
                <a:cs typeface="Arial" pitchFamily="34" charset="0"/>
              </a:endParaRPr>
            </a:p>
          </p:txBody>
        </p:sp>
        <p:sp>
          <p:nvSpPr>
            <p:cNvPr id="7" name="TextBox 6"/>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1</a:t>
              </a:r>
              <a:endParaRPr lang="ko-KR" altLang="en-US" sz="4400" b="1" dirty="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48C572D2-FF82-4F09-A87C-3D3A60EF1C3D}"/>
              </a:ext>
            </a:extLst>
          </p:cNvPr>
          <p:cNvGrpSpPr/>
          <p:nvPr/>
        </p:nvGrpSpPr>
        <p:grpSpPr>
          <a:xfrm>
            <a:off x="1680768" y="2841953"/>
            <a:ext cx="5487446" cy="914978"/>
            <a:chOff x="1848112" y="1575921"/>
            <a:chExt cx="5383988" cy="914978"/>
          </a:xfrm>
        </p:grpSpPr>
        <p:sp>
          <p:nvSpPr>
            <p:cNvPr id="18" name="TextBox 17">
              <a:extLst>
                <a:ext uri="{FF2B5EF4-FFF2-40B4-BE49-F238E27FC236}">
                  <a16:creationId xmlns:a16="http://schemas.microsoft.com/office/drawing/2014/main" id="{4C6F8FA6-DB08-4060-9832-77D337D2BF55}"/>
                </a:ext>
              </a:extLst>
            </p:cNvPr>
            <p:cNvSpPr txBox="1"/>
            <p:nvPr/>
          </p:nvSpPr>
          <p:spPr>
            <a:xfrm>
              <a:off x="2724408" y="2213900"/>
              <a:ext cx="4507692"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Capas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conexiones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funciones</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activación</a:t>
              </a:r>
              <a:endParaRPr lang="en-US" altLang="ko-KR"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4FCF8A9D-7E22-4279-8535-9C4F0258D7B9}"/>
                </a:ext>
              </a:extLst>
            </p:cNvPr>
            <p:cNvSpPr txBox="1"/>
            <p:nvPr/>
          </p:nvSpPr>
          <p:spPr>
            <a:xfrm>
              <a:off x="2675555" y="1754455"/>
              <a:ext cx="4507692" cy="507831"/>
            </a:xfrm>
            <a:prstGeom prst="rect">
              <a:avLst/>
            </a:prstGeom>
            <a:noFill/>
          </p:spPr>
          <p:txBody>
            <a:bodyPr wrap="square" lIns="108000" rIns="108000" rtlCol="0">
              <a:spAutoFit/>
            </a:bodyPr>
            <a:lstStyle/>
            <a:p>
              <a:r>
                <a:rPr lang="es-ES" altLang="ko-KR" sz="2700" b="1" dirty="0">
                  <a:solidFill>
                    <a:schemeClr val="tx1">
                      <a:lumMod val="75000"/>
                      <a:lumOff val="25000"/>
                    </a:schemeClr>
                  </a:solidFill>
                  <a:cs typeface="Arial" pitchFamily="34" charset="0"/>
                </a:rPr>
                <a:t>Red Neuronal</a:t>
              </a:r>
              <a:endParaRPr lang="ko-KR" altLang="en-US" sz="27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3E6D74D0-F347-4E58-A9D8-7E9536FAAEC3}"/>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2</a:t>
              </a:r>
              <a:endParaRPr lang="ko-KR" altLang="en-US" sz="4400" b="1"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C66517ED-D341-498B-BF06-476933A43F6B}"/>
              </a:ext>
            </a:extLst>
          </p:cNvPr>
          <p:cNvGrpSpPr/>
          <p:nvPr/>
        </p:nvGrpSpPr>
        <p:grpSpPr>
          <a:xfrm>
            <a:off x="1680768" y="3976931"/>
            <a:ext cx="5383988" cy="914978"/>
            <a:chOff x="1848112" y="1575921"/>
            <a:chExt cx="5383988" cy="914978"/>
          </a:xfrm>
        </p:grpSpPr>
        <p:sp>
          <p:nvSpPr>
            <p:cNvPr id="22" name="TextBox 21">
              <a:extLst>
                <a:ext uri="{FF2B5EF4-FFF2-40B4-BE49-F238E27FC236}">
                  <a16:creationId xmlns:a16="http://schemas.microsoft.com/office/drawing/2014/main" id="{7DDE46A4-1F4F-419B-85C6-1ABD9A677D50}"/>
                </a:ext>
              </a:extLst>
            </p:cNvPr>
            <p:cNvSpPr txBox="1"/>
            <p:nvPr/>
          </p:nvSpPr>
          <p:spPr>
            <a:xfrm>
              <a:off x="2724408" y="2213900"/>
              <a:ext cx="4507692"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Función</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coste</a:t>
              </a:r>
              <a:r>
                <a:rPr lang="en-US" altLang="ko-KR" sz="1200" dirty="0">
                  <a:solidFill>
                    <a:schemeClr val="tx1">
                      <a:lumMod val="75000"/>
                      <a:lumOff val="25000"/>
                    </a:schemeClr>
                  </a:solidFill>
                  <a:cs typeface="Arial" pitchFamily="34" charset="0"/>
                </a:rPr>
                <a:t>, Backpropagation</a:t>
              </a:r>
            </a:p>
          </p:txBody>
        </p:sp>
        <p:sp>
          <p:nvSpPr>
            <p:cNvPr id="23" name="TextBox 22">
              <a:extLst>
                <a:ext uri="{FF2B5EF4-FFF2-40B4-BE49-F238E27FC236}">
                  <a16:creationId xmlns:a16="http://schemas.microsoft.com/office/drawing/2014/main" id="{190EC436-1B46-49D9-A7E4-ADECB5E929DF}"/>
                </a:ext>
              </a:extLst>
            </p:cNvPr>
            <p:cNvSpPr txBox="1"/>
            <p:nvPr/>
          </p:nvSpPr>
          <p:spPr>
            <a:xfrm>
              <a:off x="2705936" y="1727063"/>
              <a:ext cx="4507692" cy="507831"/>
            </a:xfrm>
            <a:prstGeom prst="rect">
              <a:avLst/>
            </a:prstGeom>
            <a:noFill/>
          </p:spPr>
          <p:txBody>
            <a:bodyPr wrap="square" lIns="108000" rIns="108000" rtlCol="0">
              <a:spAutoFit/>
            </a:bodyPr>
            <a:lstStyle/>
            <a:p>
              <a:r>
                <a:rPr lang="es-ES" altLang="ko-KR" sz="2700" b="1" dirty="0">
                  <a:solidFill>
                    <a:schemeClr val="tx1">
                      <a:lumMod val="75000"/>
                      <a:lumOff val="25000"/>
                    </a:schemeClr>
                  </a:solidFill>
                  <a:cs typeface="Arial" pitchFamily="34" charset="0"/>
                </a:rPr>
                <a:t>Aprendizaje Automático</a:t>
              </a:r>
              <a:endParaRPr lang="ko-KR" altLang="en-US" sz="27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CF831A6C-272F-4BDD-8F88-4227AAB90FB2}"/>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3</a:t>
              </a:r>
              <a:endParaRPr lang="ko-KR" altLang="en-US" sz="44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DEE4032-D811-4C99-AE03-98362C887B64}"/>
              </a:ext>
            </a:extLst>
          </p:cNvPr>
          <p:cNvGrpSpPr/>
          <p:nvPr/>
        </p:nvGrpSpPr>
        <p:grpSpPr>
          <a:xfrm>
            <a:off x="1680768" y="4992415"/>
            <a:ext cx="5383988" cy="1099644"/>
            <a:chOff x="1848112" y="1575921"/>
            <a:chExt cx="5383988" cy="1099644"/>
          </a:xfrm>
        </p:grpSpPr>
        <p:sp>
          <p:nvSpPr>
            <p:cNvPr id="26" name="TextBox 25">
              <a:extLst>
                <a:ext uri="{FF2B5EF4-FFF2-40B4-BE49-F238E27FC236}">
                  <a16:creationId xmlns:a16="http://schemas.microsoft.com/office/drawing/2014/main" id="{1D9D096A-3B24-4BB9-A2CC-E0717D579571}"/>
                </a:ext>
              </a:extLst>
            </p:cNvPr>
            <p:cNvSpPr txBox="1"/>
            <p:nvPr/>
          </p:nvSpPr>
          <p:spPr>
            <a:xfrm>
              <a:off x="2724408" y="2213900"/>
              <a:ext cx="45076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Overfitting, </a:t>
              </a:r>
              <a:r>
                <a:rPr lang="en-US" altLang="ko-KR" sz="1200" dirty="0" err="1">
                  <a:solidFill>
                    <a:schemeClr val="tx1">
                      <a:lumMod val="75000"/>
                      <a:lumOff val="25000"/>
                    </a:schemeClr>
                  </a:solidFill>
                  <a:cs typeface="Arial" pitchFamily="34" charset="0"/>
                </a:rPr>
                <a:t>datos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desbalanceados</a:t>
              </a:r>
              <a:r>
                <a:rPr lang="en-US" altLang="ko-KR" sz="1200" dirty="0">
                  <a:solidFill>
                    <a:schemeClr val="tx1">
                      <a:lumMod val="75000"/>
                      <a:lumOff val="25000"/>
                    </a:schemeClr>
                  </a:solidFill>
                  <a:cs typeface="Arial" pitchFamily="34" charset="0"/>
                </a:rPr>
                <a:t>, conjuntos de </a:t>
              </a:r>
              <a:r>
                <a:rPr lang="en-US" altLang="ko-KR" sz="1200" dirty="0" err="1">
                  <a:solidFill>
                    <a:schemeClr val="tx1">
                      <a:lumMod val="75000"/>
                      <a:lumOff val="25000"/>
                    </a:schemeClr>
                  </a:solidFill>
                  <a:cs typeface="Arial" pitchFamily="34" charset="0"/>
                </a:rPr>
                <a:t>entrenamiento</a:t>
              </a:r>
              <a:r>
                <a:rPr lang="en-US" altLang="ko-KR" sz="1200" dirty="0">
                  <a:solidFill>
                    <a:schemeClr val="tx1">
                      <a:lumMod val="75000"/>
                      <a:lumOff val="25000"/>
                    </a:schemeClr>
                  </a:solidFill>
                  <a:cs typeface="Arial" pitchFamily="34" charset="0"/>
                </a:rPr>
                <a:t> y test</a:t>
              </a:r>
            </a:p>
          </p:txBody>
        </p:sp>
        <p:sp>
          <p:nvSpPr>
            <p:cNvPr id="27" name="TextBox 26">
              <a:extLst>
                <a:ext uri="{FF2B5EF4-FFF2-40B4-BE49-F238E27FC236}">
                  <a16:creationId xmlns:a16="http://schemas.microsoft.com/office/drawing/2014/main" id="{3DFCC804-6C1D-4C67-B274-1978635DA6F9}"/>
                </a:ext>
              </a:extLst>
            </p:cNvPr>
            <p:cNvSpPr txBox="1"/>
            <p:nvPr/>
          </p:nvSpPr>
          <p:spPr>
            <a:xfrm>
              <a:off x="2705936" y="1747843"/>
              <a:ext cx="4507692" cy="507831"/>
            </a:xfrm>
            <a:prstGeom prst="rect">
              <a:avLst/>
            </a:prstGeom>
            <a:noFill/>
          </p:spPr>
          <p:txBody>
            <a:bodyPr wrap="square" lIns="108000" rIns="108000" rtlCol="0">
              <a:spAutoFit/>
            </a:bodyPr>
            <a:lstStyle/>
            <a:p>
              <a:r>
                <a:rPr lang="es-ES" altLang="ko-KR" sz="2700" b="1" dirty="0">
                  <a:solidFill>
                    <a:schemeClr val="tx1">
                      <a:lumMod val="75000"/>
                      <a:lumOff val="25000"/>
                    </a:schemeClr>
                  </a:solidFill>
                  <a:cs typeface="Arial" pitchFamily="34" charset="0"/>
                </a:rPr>
                <a:t>Otros aspectos</a:t>
              </a:r>
              <a:endParaRPr lang="ko-KR" altLang="en-US" sz="27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7B7AC64B-48B2-4F4F-A626-7901145018C6}"/>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4</a:t>
              </a:r>
              <a:endParaRPr lang="ko-KR" altLang="en-US" sz="4400" b="1" dirty="0">
                <a:solidFill>
                  <a:schemeClr val="tx1">
                    <a:lumMod val="75000"/>
                    <a:lumOff val="25000"/>
                  </a:schemeClr>
                </a:solidFill>
                <a:cs typeface="Arial" pitchFamily="34" charset="0"/>
              </a:endParaRPr>
            </a:p>
          </p:txBody>
        </p:sp>
      </p:grpSp>
      <p:grpSp>
        <p:nvGrpSpPr>
          <p:cNvPr id="29" name="Graphic 421">
            <a:extLst>
              <a:ext uri="{FF2B5EF4-FFF2-40B4-BE49-F238E27FC236}">
                <a16:creationId xmlns:a16="http://schemas.microsoft.com/office/drawing/2014/main" id="{6BCD7C82-61F3-4BB0-91FA-83FBE23EC842}"/>
              </a:ext>
            </a:extLst>
          </p:cNvPr>
          <p:cNvGrpSpPr/>
          <p:nvPr/>
        </p:nvGrpSpPr>
        <p:grpSpPr>
          <a:xfrm flipH="1">
            <a:off x="7697676" y="601841"/>
            <a:ext cx="2882106" cy="5665072"/>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52853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ángulo: esquinas redondeadas 39">
            <a:extLst>
              <a:ext uri="{FF2B5EF4-FFF2-40B4-BE49-F238E27FC236}">
                <a16:creationId xmlns:a16="http://schemas.microsoft.com/office/drawing/2014/main" id="{606B75D8-4E5E-487A-A365-DE5F2721A75E}"/>
              </a:ext>
            </a:extLst>
          </p:cNvPr>
          <p:cNvSpPr/>
          <p:nvPr/>
        </p:nvSpPr>
        <p:spPr>
          <a:xfrm>
            <a:off x="1311215" y="5630187"/>
            <a:ext cx="3324045" cy="609587"/>
          </a:xfrm>
          <a:prstGeom prst="round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31A18C6-96B7-469C-BDF4-CC2308CF5FBD}"/>
              </a:ext>
            </a:extLst>
          </p:cNvPr>
          <p:cNvSpPr/>
          <p:nvPr/>
        </p:nvSpPr>
        <p:spPr>
          <a:xfrm>
            <a:off x="7643004" y="253040"/>
            <a:ext cx="1725507" cy="2793231"/>
          </a:xfrm>
          <a:prstGeom prst="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lecha: hacia abajo 31">
            <a:extLst>
              <a:ext uri="{FF2B5EF4-FFF2-40B4-BE49-F238E27FC236}">
                <a16:creationId xmlns:a16="http://schemas.microsoft.com/office/drawing/2014/main" id="{1D5A4D1C-B300-41B0-AB44-D7A806771E81}"/>
              </a:ext>
            </a:extLst>
          </p:cNvPr>
          <p:cNvSpPr/>
          <p:nvPr/>
        </p:nvSpPr>
        <p:spPr>
          <a:xfrm>
            <a:off x="7691137" y="967268"/>
            <a:ext cx="575896" cy="2079003"/>
          </a:xfrm>
          <a:prstGeom prst="downArrow">
            <a:avLst/>
          </a:prstGeom>
          <a:solidFill>
            <a:srgbClr val="B381D9"/>
          </a:solidFill>
          <a:ln>
            <a:solidFill>
              <a:srgbClr val="B38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Pesos</a:t>
            </a:r>
          </a:p>
        </p:txBody>
      </p:sp>
      <p:sp>
        <p:nvSpPr>
          <p:cNvPr id="5" name="Flecha: hacia abajo 4">
            <a:extLst>
              <a:ext uri="{FF2B5EF4-FFF2-40B4-BE49-F238E27FC236}">
                <a16:creationId xmlns:a16="http://schemas.microsoft.com/office/drawing/2014/main" id="{49BE50DE-BC01-423F-B596-BD343A627F54}"/>
              </a:ext>
            </a:extLst>
          </p:cNvPr>
          <p:cNvSpPr/>
          <p:nvPr/>
        </p:nvSpPr>
        <p:spPr>
          <a:xfrm>
            <a:off x="7098096" y="711986"/>
            <a:ext cx="575896" cy="2717014"/>
          </a:xfrm>
          <a:prstGeom prst="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p>
          <a:p>
            <a:pPr algn="ctr"/>
            <a:endParaRPr lang="es-ES" dirty="0"/>
          </a:p>
          <a:p>
            <a:pPr algn="ctr"/>
            <a:endParaRPr lang="es-ES" dirty="0"/>
          </a:p>
          <a:p>
            <a:pPr algn="ctr"/>
            <a:r>
              <a:rPr lang="es-ES" dirty="0"/>
              <a:t>3</a:t>
            </a:r>
          </a:p>
          <a:p>
            <a:pPr algn="ctr"/>
            <a:endParaRPr lang="es-ES" dirty="0"/>
          </a:p>
          <a:p>
            <a:pPr algn="ctr"/>
            <a:endParaRPr lang="es-ES" dirty="0"/>
          </a:p>
          <a:p>
            <a:pPr algn="ctr"/>
            <a:r>
              <a:rPr lang="es-ES" dirty="0"/>
              <a:t>2</a:t>
            </a:r>
          </a:p>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dirty="0" err="1">
                <a:solidFill>
                  <a:schemeClr val="bg1"/>
                </a:solidFill>
                <a:latin typeface="+mj-lt"/>
                <a:ea typeface="+mj-ea"/>
                <a:cs typeface="+mj-cs"/>
              </a:rPr>
              <a:t>Capa</a:t>
            </a:r>
            <a:r>
              <a:rPr lang="en-US" altLang="ko-KR" sz="3200" b="1" i="1" dirty="0">
                <a:solidFill>
                  <a:schemeClr val="bg1"/>
                </a:solidFill>
                <a:latin typeface="+mj-lt"/>
                <a:ea typeface="+mj-ea"/>
                <a:cs typeface="+mj-cs"/>
              </a:rPr>
              <a:t> Neuronal</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339065"/>
            <a:ext cx="4013200" cy="4067491"/>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En nuestro caso supondremos que tenemos una </a:t>
            </a:r>
            <a:r>
              <a:rPr lang="es-ES" altLang="ko-KR" sz="1600" b="1" dirty="0">
                <a:solidFill>
                  <a:schemeClr val="bg1"/>
                </a:solidFill>
              </a:rPr>
              <a:t>primera capa neuronal</a:t>
            </a:r>
            <a:r>
              <a:rPr lang="es-ES" altLang="ko-KR" sz="1600" dirty="0">
                <a:solidFill>
                  <a:schemeClr val="bg1"/>
                </a:solidFill>
              </a:rPr>
              <a:t> en nuestra red que no haga </a:t>
            </a:r>
            <a:r>
              <a:rPr lang="es-ES" altLang="ko-KR" sz="1600" b="1" dirty="0">
                <a:solidFill>
                  <a:schemeClr val="bg1"/>
                </a:solidFill>
              </a:rPr>
              <a:t>ningún tipo de transformación</a:t>
            </a:r>
            <a:r>
              <a:rPr lang="es-ES" altLang="ko-KR" sz="1600" dirty="0">
                <a:solidFill>
                  <a:schemeClr val="bg1"/>
                </a:solidFill>
              </a:rPr>
              <a:t> sobre los datos de entrada. De esta forma, </a:t>
            </a:r>
            <a:r>
              <a:rPr lang="es-ES" altLang="ko-KR" sz="1600" b="1" dirty="0">
                <a:solidFill>
                  <a:schemeClr val="bg1"/>
                </a:solidFill>
              </a:rPr>
              <a:t>simplificamos su programación</a:t>
            </a:r>
            <a:r>
              <a:rPr lang="es-ES" altLang="ko-KR" sz="1600" dirty="0">
                <a:solidFill>
                  <a:schemeClr val="bg1"/>
                </a:solidFill>
              </a:rPr>
              <a:t> y simplemente los </a:t>
            </a:r>
            <a:r>
              <a:rPr lang="es-ES" altLang="ko-KR" sz="1600" b="1" dirty="0">
                <a:solidFill>
                  <a:schemeClr val="bg1"/>
                </a:solidFill>
              </a:rPr>
              <a:t>inputs</a:t>
            </a:r>
            <a:r>
              <a:rPr lang="es-ES" altLang="ko-KR" sz="1600" dirty="0">
                <a:solidFill>
                  <a:schemeClr val="bg1"/>
                </a:solidFill>
              </a:rPr>
              <a:t> que recibamos </a:t>
            </a:r>
            <a:r>
              <a:rPr lang="es-ES" altLang="ko-KR" sz="1600" b="1" dirty="0">
                <a:solidFill>
                  <a:schemeClr val="bg1"/>
                </a:solidFill>
              </a:rPr>
              <a:t>los enviaremos directamente a todas las neuronas de la primera capa oculta</a:t>
            </a:r>
            <a:r>
              <a:rPr lang="es-ES" altLang="ko-KR" sz="1600" dirty="0">
                <a:solidFill>
                  <a:schemeClr val="bg1"/>
                </a:solidFill>
              </a:rPr>
              <a:t>.</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Los </a:t>
            </a:r>
            <a:r>
              <a:rPr lang="es-ES" altLang="ko-KR" sz="1600" b="1" dirty="0">
                <a:solidFill>
                  <a:schemeClr val="bg1"/>
                </a:solidFill>
              </a:rPr>
              <a:t>inputs </a:t>
            </a:r>
            <a:r>
              <a:rPr lang="es-ES" altLang="ko-KR" sz="1600" dirty="0">
                <a:solidFill>
                  <a:schemeClr val="bg1"/>
                </a:solidFill>
              </a:rPr>
              <a:t>de la capa (outputs de la capa anterior) serán </a:t>
            </a:r>
            <a:r>
              <a:rPr lang="es-ES" altLang="ko-KR" sz="1600" b="1" dirty="0">
                <a:solidFill>
                  <a:schemeClr val="bg1"/>
                </a:solidFill>
              </a:rPr>
              <a:t>una matriz</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Otra </a:t>
            </a:r>
            <a:r>
              <a:rPr lang="es-ES" altLang="ko-KR" sz="1600" b="1" dirty="0">
                <a:solidFill>
                  <a:schemeClr val="bg1"/>
                </a:solidFill>
              </a:rPr>
              <a:t>matriz</a:t>
            </a:r>
            <a:r>
              <a:rPr lang="es-ES" altLang="ko-KR" sz="1600" dirty="0">
                <a:solidFill>
                  <a:schemeClr val="bg1"/>
                </a:solidFill>
              </a:rPr>
              <a:t> serán los </a:t>
            </a:r>
            <a:r>
              <a:rPr lang="es-ES" altLang="ko-KR" sz="1600" b="1" dirty="0">
                <a:solidFill>
                  <a:schemeClr val="bg1"/>
                </a:solidFill>
              </a:rPr>
              <a:t>pesos de todas las neuronas de la capa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El </a:t>
            </a:r>
            <a:r>
              <a:rPr lang="es-ES" altLang="ko-KR" sz="1600" b="1" dirty="0">
                <a:solidFill>
                  <a:schemeClr val="bg1"/>
                </a:solidFill>
              </a:rPr>
              <a:t>resultado</a:t>
            </a:r>
            <a:r>
              <a:rPr lang="es-ES" altLang="ko-KR" sz="1600" dirty="0">
                <a:solidFill>
                  <a:schemeClr val="bg1"/>
                </a:solidFill>
              </a:rPr>
              <a:t> será </a:t>
            </a:r>
            <a:r>
              <a:rPr lang="es-ES" altLang="ko-KR" sz="1600" b="1" dirty="0">
                <a:solidFill>
                  <a:schemeClr val="bg1"/>
                </a:solidFill>
              </a:rPr>
              <a:t>una matriz</a:t>
            </a:r>
            <a:r>
              <a:rPr lang="es-ES" altLang="ko-KR" sz="1600" dirty="0">
                <a:solidFill>
                  <a:schemeClr val="bg1"/>
                </a:solidFill>
              </a:rPr>
              <a:t> con los </a:t>
            </a:r>
            <a:r>
              <a:rPr lang="es-ES" altLang="ko-KR" sz="1600" b="1" dirty="0">
                <a:solidFill>
                  <a:schemeClr val="bg1"/>
                </a:solidFill>
              </a:rPr>
              <a:t>resultados de cada neurona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Aplicaremos la </a:t>
            </a:r>
            <a:r>
              <a:rPr lang="es-ES" altLang="ko-KR" sz="1600" b="1" dirty="0">
                <a:solidFill>
                  <a:schemeClr val="bg1"/>
                </a:solidFill>
              </a:rPr>
              <a:t>misma función de activación </a:t>
            </a:r>
            <a:r>
              <a:rPr lang="es-ES" altLang="ko-KR" sz="1600" dirty="0">
                <a:solidFill>
                  <a:schemeClr val="bg1"/>
                </a:solidFill>
              </a:rPr>
              <a:t>a </a:t>
            </a:r>
            <a:r>
              <a:rPr lang="es-ES" altLang="ko-KR" sz="1600" b="1" dirty="0">
                <a:solidFill>
                  <a:schemeClr val="bg1"/>
                </a:solidFill>
              </a:rPr>
              <a:t>todas las neuronas de una capa</a:t>
            </a:r>
          </a:p>
        </p:txBody>
      </p:sp>
      <p:sp>
        <p:nvSpPr>
          <p:cNvPr id="4" name="Elipse 3">
            <a:extLst>
              <a:ext uri="{FF2B5EF4-FFF2-40B4-BE49-F238E27FC236}">
                <a16:creationId xmlns:a16="http://schemas.microsoft.com/office/drawing/2014/main" id="{DEEF7BE9-A03A-4ADA-AE47-54017DBB1BC8}"/>
              </a:ext>
            </a:extLst>
          </p:cNvPr>
          <p:cNvSpPr/>
          <p:nvPr/>
        </p:nvSpPr>
        <p:spPr>
          <a:xfrm>
            <a:off x="6572963" y="711985"/>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1</a:t>
            </a:r>
          </a:p>
        </p:txBody>
      </p:sp>
      <p:sp>
        <p:nvSpPr>
          <p:cNvPr id="12" name="Elipse 11">
            <a:extLst>
              <a:ext uri="{FF2B5EF4-FFF2-40B4-BE49-F238E27FC236}">
                <a16:creationId xmlns:a16="http://schemas.microsoft.com/office/drawing/2014/main" id="{B5BED801-16E9-4D33-BDFA-41860A49A121}"/>
              </a:ext>
            </a:extLst>
          </p:cNvPr>
          <p:cNvSpPr/>
          <p:nvPr/>
        </p:nvSpPr>
        <p:spPr>
          <a:xfrm>
            <a:off x="6572963" y="1609128"/>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sp>
        <p:nvSpPr>
          <p:cNvPr id="14" name="Elipse 13">
            <a:extLst>
              <a:ext uri="{FF2B5EF4-FFF2-40B4-BE49-F238E27FC236}">
                <a16:creationId xmlns:a16="http://schemas.microsoft.com/office/drawing/2014/main" id="{656E25D4-E24C-4107-B012-4A980E498426}"/>
              </a:ext>
            </a:extLst>
          </p:cNvPr>
          <p:cNvSpPr/>
          <p:nvPr/>
        </p:nvSpPr>
        <p:spPr>
          <a:xfrm>
            <a:off x="6572963" y="2506271"/>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p>
        </p:txBody>
      </p:sp>
      <p:sp>
        <p:nvSpPr>
          <p:cNvPr id="16" name="Elipse 15">
            <a:extLst>
              <a:ext uri="{FF2B5EF4-FFF2-40B4-BE49-F238E27FC236}">
                <a16:creationId xmlns:a16="http://schemas.microsoft.com/office/drawing/2014/main" id="{94236AA5-3130-427B-90AB-358AEC5B69AE}"/>
              </a:ext>
            </a:extLst>
          </p:cNvPr>
          <p:cNvSpPr/>
          <p:nvPr/>
        </p:nvSpPr>
        <p:spPr>
          <a:xfrm>
            <a:off x="8240737" y="1203548"/>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4</a:t>
            </a:r>
          </a:p>
        </p:txBody>
      </p:sp>
      <p:sp>
        <p:nvSpPr>
          <p:cNvPr id="17" name="Elipse 16">
            <a:extLst>
              <a:ext uri="{FF2B5EF4-FFF2-40B4-BE49-F238E27FC236}">
                <a16:creationId xmlns:a16="http://schemas.microsoft.com/office/drawing/2014/main" id="{5210D2B0-EDD7-4080-8C5D-EAA7846D83EE}"/>
              </a:ext>
            </a:extLst>
          </p:cNvPr>
          <p:cNvSpPr/>
          <p:nvPr/>
        </p:nvSpPr>
        <p:spPr>
          <a:xfrm>
            <a:off x="8240737" y="2069065"/>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5</a:t>
            </a:r>
          </a:p>
        </p:txBody>
      </p:sp>
      <p:sp>
        <p:nvSpPr>
          <p:cNvPr id="18" name="Elipse 17">
            <a:extLst>
              <a:ext uri="{FF2B5EF4-FFF2-40B4-BE49-F238E27FC236}">
                <a16:creationId xmlns:a16="http://schemas.microsoft.com/office/drawing/2014/main" id="{13E79714-7E50-4C88-8A93-16FC95F8AD51}"/>
              </a:ext>
            </a:extLst>
          </p:cNvPr>
          <p:cNvSpPr/>
          <p:nvPr/>
        </p:nvSpPr>
        <p:spPr>
          <a:xfrm>
            <a:off x="9908511" y="1673631"/>
            <a:ext cx="540000" cy="540000"/>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6</a:t>
            </a:r>
          </a:p>
        </p:txBody>
      </p:sp>
      <p:cxnSp>
        <p:nvCxnSpPr>
          <p:cNvPr id="6" name="Conector recto de flecha 5">
            <a:extLst>
              <a:ext uri="{FF2B5EF4-FFF2-40B4-BE49-F238E27FC236}">
                <a16:creationId xmlns:a16="http://schemas.microsoft.com/office/drawing/2014/main" id="{24D9D1BE-652B-40FA-B19F-A23EC4982477}"/>
              </a:ext>
            </a:extLst>
          </p:cNvPr>
          <p:cNvCxnSpPr>
            <a:cxnSpLocks/>
            <a:stCxn id="4" idx="6"/>
            <a:endCxn id="16" idx="1"/>
          </p:cNvCxnSpPr>
          <p:nvPr/>
        </p:nvCxnSpPr>
        <p:spPr>
          <a:xfrm>
            <a:off x="7112963" y="981985"/>
            <a:ext cx="1206855" cy="30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FAC4A23D-BE27-43E0-82DF-8871F62D0955}"/>
              </a:ext>
            </a:extLst>
          </p:cNvPr>
          <p:cNvCxnSpPr>
            <a:cxnSpLocks/>
            <a:stCxn id="12" idx="6"/>
            <a:endCxn id="16" idx="2"/>
          </p:cNvCxnSpPr>
          <p:nvPr/>
        </p:nvCxnSpPr>
        <p:spPr>
          <a:xfrm flipV="1">
            <a:off x="7112963" y="1473548"/>
            <a:ext cx="1127774" cy="405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D7B89322-99D6-47D6-8CC1-CA47CB755AB0}"/>
              </a:ext>
            </a:extLst>
          </p:cNvPr>
          <p:cNvCxnSpPr>
            <a:cxnSpLocks/>
            <a:stCxn id="4" idx="6"/>
            <a:endCxn id="17" idx="1"/>
          </p:cNvCxnSpPr>
          <p:nvPr/>
        </p:nvCxnSpPr>
        <p:spPr>
          <a:xfrm>
            <a:off x="7112963" y="981985"/>
            <a:ext cx="1206855" cy="1166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ector recto de flecha 26">
            <a:extLst>
              <a:ext uri="{FF2B5EF4-FFF2-40B4-BE49-F238E27FC236}">
                <a16:creationId xmlns:a16="http://schemas.microsoft.com/office/drawing/2014/main" id="{AEC757AD-7479-462E-9228-6F30136C44CC}"/>
              </a:ext>
            </a:extLst>
          </p:cNvPr>
          <p:cNvCxnSpPr>
            <a:cxnSpLocks/>
            <a:stCxn id="14" idx="6"/>
            <a:endCxn id="17" idx="3"/>
          </p:cNvCxnSpPr>
          <p:nvPr/>
        </p:nvCxnSpPr>
        <p:spPr>
          <a:xfrm flipV="1">
            <a:off x="7112963" y="2529984"/>
            <a:ext cx="1206855" cy="24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9A30D54D-ABEE-4D82-968C-C317411E3073}"/>
              </a:ext>
            </a:extLst>
          </p:cNvPr>
          <p:cNvCxnSpPr>
            <a:cxnSpLocks/>
            <a:stCxn id="14" idx="6"/>
            <a:endCxn id="16" idx="3"/>
          </p:cNvCxnSpPr>
          <p:nvPr/>
        </p:nvCxnSpPr>
        <p:spPr>
          <a:xfrm flipV="1">
            <a:off x="7112963" y="1664467"/>
            <a:ext cx="1206855" cy="1111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909C6BFC-D88F-4F1A-AD7D-DDAE92FCE2FC}"/>
              </a:ext>
            </a:extLst>
          </p:cNvPr>
          <p:cNvCxnSpPr>
            <a:cxnSpLocks/>
            <a:stCxn id="12" idx="6"/>
            <a:endCxn id="17" idx="2"/>
          </p:cNvCxnSpPr>
          <p:nvPr/>
        </p:nvCxnSpPr>
        <p:spPr>
          <a:xfrm>
            <a:off x="7112963" y="1879128"/>
            <a:ext cx="1127774" cy="459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DF3E193A-8386-4BE9-9C52-F270EC4F4713}"/>
              </a:ext>
            </a:extLst>
          </p:cNvPr>
          <p:cNvCxnSpPr>
            <a:cxnSpLocks/>
            <a:stCxn id="17" idx="6"/>
            <a:endCxn id="18" idx="3"/>
          </p:cNvCxnSpPr>
          <p:nvPr/>
        </p:nvCxnSpPr>
        <p:spPr>
          <a:xfrm flipV="1">
            <a:off x="8780737" y="2134550"/>
            <a:ext cx="1206855" cy="204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E6885708-D116-42AC-81C6-A819497EA05C}"/>
              </a:ext>
            </a:extLst>
          </p:cNvPr>
          <p:cNvCxnSpPr>
            <a:cxnSpLocks/>
            <a:stCxn id="16" idx="6"/>
            <a:endCxn id="18" idx="1"/>
          </p:cNvCxnSpPr>
          <p:nvPr/>
        </p:nvCxnSpPr>
        <p:spPr>
          <a:xfrm>
            <a:off x="8780737" y="1473548"/>
            <a:ext cx="1206855" cy="279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A585DC3-36E4-45C1-B009-A5C54CC0C93C}"/>
              </a:ext>
            </a:extLst>
          </p:cNvPr>
          <p:cNvCxnSpPr>
            <a:cxnSpLocks/>
            <a:endCxn id="4" idx="2"/>
          </p:cNvCxnSpPr>
          <p:nvPr/>
        </p:nvCxnSpPr>
        <p:spPr>
          <a:xfrm>
            <a:off x="5631231" y="981985"/>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506AE0A7-4452-4B20-896B-2AE921AEC2F2}"/>
              </a:ext>
            </a:extLst>
          </p:cNvPr>
          <p:cNvCxnSpPr>
            <a:cxnSpLocks/>
            <a:endCxn id="12" idx="2"/>
          </p:cNvCxnSpPr>
          <p:nvPr/>
        </p:nvCxnSpPr>
        <p:spPr>
          <a:xfrm>
            <a:off x="5631231" y="1879128"/>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ector recto de flecha 45">
            <a:extLst>
              <a:ext uri="{FF2B5EF4-FFF2-40B4-BE49-F238E27FC236}">
                <a16:creationId xmlns:a16="http://schemas.microsoft.com/office/drawing/2014/main" id="{9619CC0F-0C5B-4F7E-AB22-7AF953817B5D}"/>
              </a:ext>
            </a:extLst>
          </p:cNvPr>
          <p:cNvCxnSpPr>
            <a:cxnSpLocks/>
            <a:endCxn id="14" idx="2"/>
          </p:cNvCxnSpPr>
          <p:nvPr/>
        </p:nvCxnSpPr>
        <p:spPr>
          <a:xfrm>
            <a:off x="5631231" y="2776271"/>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06326A64-8089-45B5-ABF3-3AC86D20CFA3}"/>
              </a:ext>
            </a:extLst>
          </p:cNvPr>
          <p:cNvCxnSpPr>
            <a:cxnSpLocks/>
            <a:stCxn id="18" idx="6"/>
          </p:cNvCxnSpPr>
          <p:nvPr/>
        </p:nvCxnSpPr>
        <p:spPr>
          <a:xfrm>
            <a:off x="10448511" y="1943631"/>
            <a:ext cx="880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28">
            <a:extLst>
              <a:ext uri="{FF2B5EF4-FFF2-40B4-BE49-F238E27FC236}">
                <a16:creationId xmlns:a16="http://schemas.microsoft.com/office/drawing/2014/main" id="{FA339246-85B1-4375-9BE4-E0AE0FF4E41B}"/>
              </a:ext>
            </a:extLst>
          </p:cNvPr>
          <p:cNvSpPr txBox="1"/>
          <p:nvPr/>
        </p:nvSpPr>
        <p:spPr>
          <a:xfrm>
            <a:off x="7829491" y="485687"/>
            <a:ext cx="1383521"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dirty="0"/>
              <a:t>Capa oculta</a:t>
            </a:r>
          </a:p>
        </p:txBody>
      </p:sp>
      <p:sp>
        <p:nvSpPr>
          <p:cNvPr id="76" name="TextBox 28">
            <a:extLst>
              <a:ext uri="{FF2B5EF4-FFF2-40B4-BE49-F238E27FC236}">
                <a16:creationId xmlns:a16="http://schemas.microsoft.com/office/drawing/2014/main" id="{A9F12DB5-8F70-4760-95B4-E5EA2A249D85}"/>
              </a:ext>
            </a:extLst>
          </p:cNvPr>
          <p:cNvSpPr txBox="1"/>
          <p:nvPr/>
        </p:nvSpPr>
        <p:spPr>
          <a:xfrm>
            <a:off x="5405035" y="648446"/>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1</a:t>
            </a:r>
          </a:p>
        </p:txBody>
      </p:sp>
      <p:sp>
        <p:nvSpPr>
          <p:cNvPr id="77" name="TextBox 28">
            <a:extLst>
              <a:ext uri="{FF2B5EF4-FFF2-40B4-BE49-F238E27FC236}">
                <a16:creationId xmlns:a16="http://schemas.microsoft.com/office/drawing/2014/main" id="{C626C0C6-28B1-4399-B374-241948C26C71}"/>
              </a:ext>
            </a:extLst>
          </p:cNvPr>
          <p:cNvSpPr txBox="1"/>
          <p:nvPr/>
        </p:nvSpPr>
        <p:spPr>
          <a:xfrm>
            <a:off x="5405035" y="1543383"/>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2</a:t>
            </a:r>
          </a:p>
        </p:txBody>
      </p:sp>
      <p:sp>
        <p:nvSpPr>
          <p:cNvPr id="78" name="TextBox 28">
            <a:extLst>
              <a:ext uri="{FF2B5EF4-FFF2-40B4-BE49-F238E27FC236}">
                <a16:creationId xmlns:a16="http://schemas.microsoft.com/office/drawing/2014/main" id="{C422972D-FAA1-4B6C-AD43-36D97E38DDCB}"/>
              </a:ext>
            </a:extLst>
          </p:cNvPr>
          <p:cNvSpPr txBox="1"/>
          <p:nvPr/>
        </p:nvSpPr>
        <p:spPr>
          <a:xfrm>
            <a:off x="5405035" y="2438319"/>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3</a:t>
            </a:r>
          </a:p>
        </p:txBody>
      </p:sp>
      <p:sp>
        <p:nvSpPr>
          <p:cNvPr id="9" name="Rectángulo: esquinas redondeadas 8">
            <a:extLst>
              <a:ext uri="{FF2B5EF4-FFF2-40B4-BE49-F238E27FC236}">
                <a16:creationId xmlns:a16="http://schemas.microsoft.com/office/drawing/2014/main" id="{DE452E66-2BEB-46CE-933B-04FC5E8C4F29}"/>
              </a:ext>
            </a:extLst>
          </p:cNvPr>
          <p:cNvSpPr/>
          <p:nvPr/>
        </p:nvSpPr>
        <p:spPr>
          <a:xfrm>
            <a:off x="5405034" y="3720856"/>
            <a:ext cx="2749803" cy="1276709"/>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Función de Activación</a:t>
            </a:r>
          </a:p>
          <a:p>
            <a:pPr algn="ctr"/>
            <a:r>
              <a:rPr lang="es-ES" dirty="0"/>
              <a:t>Aplicada a la matriz resultado en conjunto</a:t>
            </a:r>
          </a:p>
        </p:txBody>
      </p:sp>
      <p:graphicFrame>
        <p:nvGraphicFramePr>
          <p:cNvPr id="15" name="Tabla 14">
            <a:extLst>
              <a:ext uri="{FF2B5EF4-FFF2-40B4-BE49-F238E27FC236}">
                <a16:creationId xmlns:a16="http://schemas.microsoft.com/office/drawing/2014/main" id="{8771DE21-0387-4A39-928D-CBE50FB82F1A}"/>
              </a:ext>
            </a:extLst>
          </p:cNvPr>
          <p:cNvGraphicFramePr>
            <a:graphicFrameLocks noGrp="1"/>
          </p:cNvGraphicFramePr>
          <p:nvPr>
            <p:extLst>
              <p:ext uri="{D42A27DB-BD31-4B8C-83A1-F6EECF244321}">
                <p14:modId xmlns:p14="http://schemas.microsoft.com/office/powerpoint/2010/main" val="1311469461"/>
              </p:ext>
            </p:extLst>
          </p:nvPr>
        </p:nvGraphicFramePr>
        <p:xfrm>
          <a:off x="8415557" y="3876134"/>
          <a:ext cx="3011568" cy="1005840"/>
        </p:xfrm>
        <a:graphic>
          <a:graphicData uri="http://schemas.openxmlformats.org/drawingml/2006/table">
            <a:tbl>
              <a:tblPr firstRow="1" bandRow="1">
                <a:tableStyleId>{5C22544A-7EE6-4342-B048-85BDC9FD1C3A}</a:tableStyleId>
              </a:tblPr>
              <a:tblGrid>
                <a:gridCol w="1505784">
                  <a:extLst>
                    <a:ext uri="{9D8B030D-6E8A-4147-A177-3AD203B41FA5}">
                      <a16:colId xmlns:a16="http://schemas.microsoft.com/office/drawing/2014/main" val="3231779995"/>
                    </a:ext>
                  </a:extLst>
                </a:gridCol>
                <a:gridCol w="1505784">
                  <a:extLst>
                    <a:ext uri="{9D8B030D-6E8A-4147-A177-3AD203B41FA5}">
                      <a16:colId xmlns:a16="http://schemas.microsoft.com/office/drawing/2014/main" val="262467088"/>
                    </a:ext>
                  </a:extLst>
                </a:gridCol>
              </a:tblGrid>
              <a:tr h="413226">
                <a:tc>
                  <a:txBody>
                    <a:bodyPr/>
                    <a:lstStyle/>
                    <a:p>
                      <a:pPr algn="ctr"/>
                      <a:r>
                        <a:rPr lang="es-ES" sz="1800" dirty="0"/>
                        <a:t>Resultado Neurona 4</a:t>
                      </a:r>
                    </a:p>
                  </a:txBody>
                  <a:tcPr/>
                </a:tc>
                <a:tc>
                  <a:txBody>
                    <a:bodyPr/>
                    <a:lstStyle/>
                    <a:p>
                      <a:pPr algn="ctr"/>
                      <a:r>
                        <a:rPr lang="es-ES" sz="1800" dirty="0"/>
                        <a:t>Resultado Neurona 5</a:t>
                      </a:r>
                    </a:p>
                  </a:txBody>
                  <a:tcPr/>
                </a:tc>
                <a:extLst>
                  <a:ext uri="{0D108BD9-81ED-4DB2-BD59-A6C34878D82A}">
                    <a16:rowId xmlns:a16="http://schemas.microsoft.com/office/drawing/2014/main" val="3628126311"/>
                  </a:ext>
                </a:extLst>
              </a:tr>
              <a:tr h="154809">
                <a:tc>
                  <a:txBody>
                    <a:bodyPr/>
                    <a:lstStyle/>
                    <a:p>
                      <a:pPr algn="ctr"/>
                      <a:r>
                        <a:rPr lang="es-ES" sz="1800" b="0" dirty="0"/>
                        <a:t>-3</a:t>
                      </a:r>
                    </a:p>
                  </a:txBody>
                  <a:tcPr>
                    <a:solidFill>
                      <a:schemeClr val="accent1">
                        <a:lumMod val="40000"/>
                        <a:lumOff val="60000"/>
                      </a:schemeClr>
                    </a:solidFill>
                  </a:tcPr>
                </a:tc>
                <a:tc>
                  <a:txBody>
                    <a:bodyPr/>
                    <a:lstStyle/>
                    <a:p>
                      <a:pPr marL="0" algn="ctr" defTabSz="914423" rtl="0" eaLnBrk="1" latinLnBrk="0" hangingPunct="1"/>
                      <a:r>
                        <a:rPr lang="es-ES" sz="1800" b="0" kern="1200" dirty="0">
                          <a:solidFill>
                            <a:schemeClr val="dk1"/>
                          </a:solidFill>
                          <a:latin typeface="+mn-lt"/>
                          <a:ea typeface="+mn-ea"/>
                          <a:cs typeface="+mn-cs"/>
                        </a:rPr>
                        <a:t>6</a:t>
                      </a:r>
                    </a:p>
                  </a:txBody>
                  <a:tcPr>
                    <a:solidFill>
                      <a:schemeClr val="accent1">
                        <a:lumMod val="40000"/>
                        <a:lumOff val="60000"/>
                      </a:schemeClr>
                    </a:solidFill>
                  </a:tcPr>
                </a:tc>
                <a:extLst>
                  <a:ext uri="{0D108BD9-81ED-4DB2-BD59-A6C34878D82A}">
                    <a16:rowId xmlns:a16="http://schemas.microsoft.com/office/drawing/2014/main" val="4027494090"/>
                  </a:ext>
                </a:extLst>
              </a:tr>
            </a:tbl>
          </a:graphicData>
        </a:graphic>
      </p:graphicFrame>
      <p:sp>
        <p:nvSpPr>
          <p:cNvPr id="41" name="Rectángulo: esquinas redondeadas 40">
            <a:extLst>
              <a:ext uri="{FF2B5EF4-FFF2-40B4-BE49-F238E27FC236}">
                <a16:creationId xmlns:a16="http://schemas.microsoft.com/office/drawing/2014/main" id="{E1D318D3-3F43-4C8B-B7A0-6E29F76FC5F0}"/>
              </a:ext>
            </a:extLst>
          </p:cNvPr>
          <p:cNvSpPr/>
          <p:nvPr/>
        </p:nvSpPr>
        <p:spPr>
          <a:xfrm rot="5400000">
            <a:off x="9366909" y="2842344"/>
            <a:ext cx="1118431" cy="3105507"/>
          </a:xfrm>
          <a:prstGeom prst="roundRect">
            <a:avLst/>
          </a:prstGeom>
          <a:noFill/>
          <a:ln w="76200">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39900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ángulo: esquinas redondeadas 39">
            <a:extLst>
              <a:ext uri="{FF2B5EF4-FFF2-40B4-BE49-F238E27FC236}">
                <a16:creationId xmlns:a16="http://schemas.microsoft.com/office/drawing/2014/main" id="{606B75D8-4E5E-487A-A365-DE5F2721A75E}"/>
              </a:ext>
            </a:extLst>
          </p:cNvPr>
          <p:cNvSpPr/>
          <p:nvPr/>
        </p:nvSpPr>
        <p:spPr>
          <a:xfrm>
            <a:off x="1311215" y="5630187"/>
            <a:ext cx="3324045" cy="609587"/>
          </a:xfrm>
          <a:prstGeom prst="round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31A18C6-96B7-469C-BDF4-CC2308CF5FBD}"/>
              </a:ext>
            </a:extLst>
          </p:cNvPr>
          <p:cNvSpPr/>
          <p:nvPr/>
        </p:nvSpPr>
        <p:spPr>
          <a:xfrm>
            <a:off x="7643004" y="253040"/>
            <a:ext cx="1725507" cy="2793231"/>
          </a:xfrm>
          <a:prstGeom prst="rect">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lecha: hacia abajo 31">
            <a:extLst>
              <a:ext uri="{FF2B5EF4-FFF2-40B4-BE49-F238E27FC236}">
                <a16:creationId xmlns:a16="http://schemas.microsoft.com/office/drawing/2014/main" id="{1D5A4D1C-B300-41B0-AB44-D7A806771E81}"/>
              </a:ext>
            </a:extLst>
          </p:cNvPr>
          <p:cNvSpPr/>
          <p:nvPr/>
        </p:nvSpPr>
        <p:spPr>
          <a:xfrm>
            <a:off x="7691137" y="967268"/>
            <a:ext cx="575896" cy="2079003"/>
          </a:xfrm>
          <a:prstGeom prst="downArrow">
            <a:avLst/>
          </a:prstGeom>
          <a:solidFill>
            <a:srgbClr val="B381D9"/>
          </a:solidFill>
          <a:ln>
            <a:solidFill>
              <a:srgbClr val="B38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Pesos</a:t>
            </a:r>
          </a:p>
        </p:txBody>
      </p:sp>
      <p:sp>
        <p:nvSpPr>
          <p:cNvPr id="5" name="Flecha: hacia abajo 4">
            <a:extLst>
              <a:ext uri="{FF2B5EF4-FFF2-40B4-BE49-F238E27FC236}">
                <a16:creationId xmlns:a16="http://schemas.microsoft.com/office/drawing/2014/main" id="{49BE50DE-BC01-423F-B596-BD343A627F54}"/>
              </a:ext>
            </a:extLst>
          </p:cNvPr>
          <p:cNvSpPr/>
          <p:nvPr/>
        </p:nvSpPr>
        <p:spPr>
          <a:xfrm>
            <a:off x="7098096" y="711986"/>
            <a:ext cx="575896" cy="2717014"/>
          </a:xfrm>
          <a:prstGeom prst="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p>
          <a:p>
            <a:pPr algn="ctr"/>
            <a:endParaRPr lang="es-ES" dirty="0"/>
          </a:p>
          <a:p>
            <a:pPr algn="ctr"/>
            <a:endParaRPr lang="es-ES" dirty="0"/>
          </a:p>
          <a:p>
            <a:pPr algn="ctr"/>
            <a:r>
              <a:rPr lang="es-ES" dirty="0"/>
              <a:t>3</a:t>
            </a:r>
          </a:p>
          <a:p>
            <a:pPr algn="ctr"/>
            <a:endParaRPr lang="es-ES" dirty="0"/>
          </a:p>
          <a:p>
            <a:pPr algn="ctr"/>
            <a:endParaRPr lang="es-ES" dirty="0"/>
          </a:p>
          <a:p>
            <a:pPr algn="ctr"/>
            <a:r>
              <a:rPr lang="es-ES" dirty="0"/>
              <a:t>2</a:t>
            </a:r>
          </a:p>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dirty="0" err="1">
                <a:solidFill>
                  <a:schemeClr val="bg1"/>
                </a:solidFill>
                <a:latin typeface="+mj-lt"/>
                <a:ea typeface="+mj-ea"/>
                <a:cs typeface="+mj-cs"/>
              </a:rPr>
              <a:t>Capa</a:t>
            </a:r>
            <a:r>
              <a:rPr lang="en-US" altLang="ko-KR" sz="3200" b="1" i="1" dirty="0">
                <a:solidFill>
                  <a:schemeClr val="bg1"/>
                </a:solidFill>
                <a:latin typeface="+mj-lt"/>
                <a:ea typeface="+mj-ea"/>
                <a:cs typeface="+mj-cs"/>
              </a:rPr>
              <a:t> Neuronal</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339065"/>
            <a:ext cx="4013200" cy="4067491"/>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En nuestro caso supondremos que tenemos una </a:t>
            </a:r>
            <a:r>
              <a:rPr lang="es-ES" altLang="ko-KR" sz="1600" b="1" dirty="0">
                <a:solidFill>
                  <a:schemeClr val="bg1"/>
                </a:solidFill>
              </a:rPr>
              <a:t>primera capa neuronal</a:t>
            </a:r>
            <a:r>
              <a:rPr lang="es-ES" altLang="ko-KR" sz="1600" dirty="0">
                <a:solidFill>
                  <a:schemeClr val="bg1"/>
                </a:solidFill>
              </a:rPr>
              <a:t> en nuestra red que no haga </a:t>
            </a:r>
            <a:r>
              <a:rPr lang="es-ES" altLang="ko-KR" sz="1600" b="1" dirty="0">
                <a:solidFill>
                  <a:schemeClr val="bg1"/>
                </a:solidFill>
              </a:rPr>
              <a:t>ningún tipo de transformación</a:t>
            </a:r>
            <a:r>
              <a:rPr lang="es-ES" altLang="ko-KR" sz="1600" dirty="0">
                <a:solidFill>
                  <a:schemeClr val="bg1"/>
                </a:solidFill>
              </a:rPr>
              <a:t> sobre los datos de entrada. De esta forma, </a:t>
            </a:r>
            <a:r>
              <a:rPr lang="es-ES" altLang="ko-KR" sz="1600" b="1" dirty="0">
                <a:solidFill>
                  <a:schemeClr val="bg1"/>
                </a:solidFill>
              </a:rPr>
              <a:t>simplificamos su programación</a:t>
            </a:r>
            <a:r>
              <a:rPr lang="es-ES" altLang="ko-KR" sz="1600" dirty="0">
                <a:solidFill>
                  <a:schemeClr val="bg1"/>
                </a:solidFill>
              </a:rPr>
              <a:t> y simplemente los </a:t>
            </a:r>
            <a:r>
              <a:rPr lang="es-ES" altLang="ko-KR" sz="1600" b="1" dirty="0">
                <a:solidFill>
                  <a:schemeClr val="bg1"/>
                </a:solidFill>
              </a:rPr>
              <a:t>inputs</a:t>
            </a:r>
            <a:r>
              <a:rPr lang="es-ES" altLang="ko-KR" sz="1600" dirty="0">
                <a:solidFill>
                  <a:schemeClr val="bg1"/>
                </a:solidFill>
              </a:rPr>
              <a:t> que recibamos </a:t>
            </a:r>
            <a:r>
              <a:rPr lang="es-ES" altLang="ko-KR" sz="1600" b="1" dirty="0">
                <a:solidFill>
                  <a:schemeClr val="bg1"/>
                </a:solidFill>
              </a:rPr>
              <a:t>los enviaremos directamente a todas las neuronas de la primera capa oculta</a:t>
            </a:r>
            <a:r>
              <a:rPr lang="es-ES" altLang="ko-KR" sz="1600" dirty="0">
                <a:solidFill>
                  <a:schemeClr val="bg1"/>
                </a:solidFill>
              </a:rPr>
              <a:t>.</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Los </a:t>
            </a:r>
            <a:r>
              <a:rPr lang="es-ES" altLang="ko-KR" sz="1600" b="1" dirty="0">
                <a:solidFill>
                  <a:schemeClr val="bg1"/>
                </a:solidFill>
              </a:rPr>
              <a:t>inputs </a:t>
            </a:r>
            <a:r>
              <a:rPr lang="es-ES" altLang="ko-KR" sz="1600" dirty="0">
                <a:solidFill>
                  <a:schemeClr val="bg1"/>
                </a:solidFill>
              </a:rPr>
              <a:t>de la capa (outputs de la capa anterior) serán </a:t>
            </a:r>
            <a:r>
              <a:rPr lang="es-ES" altLang="ko-KR" sz="1600" b="1" dirty="0">
                <a:solidFill>
                  <a:schemeClr val="bg1"/>
                </a:solidFill>
              </a:rPr>
              <a:t>una matriz</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Otra </a:t>
            </a:r>
            <a:r>
              <a:rPr lang="es-ES" altLang="ko-KR" sz="1600" b="1" dirty="0">
                <a:solidFill>
                  <a:schemeClr val="bg1"/>
                </a:solidFill>
              </a:rPr>
              <a:t>matriz</a:t>
            </a:r>
            <a:r>
              <a:rPr lang="es-ES" altLang="ko-KR" sz="1600" dirty="0">
                <a:solidFill>
                  <a:schemeClr val="bg1"/>
                </a:solidFill>
              </a:rPr>
              <a:t> serán los </a:t>
            </a:r>
            <a:r>
              <a:rPr lang="es-ES" altLang="ko-KR" sz="1600" b="1" dirty="0">
                <a:solidFill>
                  <a:schemeClr val="bg1"/>
                </a:solidFill>
              </a:rPr>
              <a:t>pesos de todas las neuronas de la capa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El </a:t>
            </a:r>
            <a:r>
              <a:rPr lang="es-ES" altLang="ko-KR" sz="1600" b="1" dirty="0">
                <a:solidFill>
                  <a:schemeClr val="bg1"/>
                </a:solidFill>
              </a:rPr>
              <a:t>resultado</a:t>
            </a:r>
            <a:r>
              <a:rPr lang="es-ES" altLang="ko-KR" sz="1600" dirty="0">
                <a:solidFill>
                  <a:schemeClr val="bg1"/>
                </a:solidFill>
              </a:rPr>
              <a:t> será </a:t>
            </a:r>
            <a:r>
              <a:rPr lang="es-ES" altLang="ko-KR" sz="1600" b="1" dirty="0">
                <a:solidFill>
                  <a:schemeClr val="bg1"/>
                </a:solidFill>
              </a:rPr>
              <a:t>una matriz</a:t>
            </a:r>
            <a:r>
              <a:rPr lang="es-ES" altLang="ko-KR" sz="1600" dirty="0">
                <a:solidFill>
                  <a:schemeClr val="bg1"/>
                </a:solidFill>
              </a:rPr>
              <a:t> con los </a:t>
            </a:r>
            <a:r>
              <a:rPr lang="es-ES" altLang="ko-KR" sz="1600" b="1" dirty="0">
                <a:solidFill>
                  <a:schemeClr val="bg1"/>
                </a:solidFill>
              </a:rPr>
              <a:t>resultados de cada neurona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Aplicaremos la </a:t>
            </a:r>
            <a:r>
              <a:rPr lang="es-ES" altLang="ko-KR" sz="1600" b="1" dirty="0">
                <a:solidFill>
                  <a:schemeClr val="bg1"/>
                </a:solidFill>
              </a:rPr>
              <a:t>misma función de activación </a:t>
            </a:r>
            <a:r>
              <a:rPr lang="es-ES" altLang="ko-KR" sz="1600" dirty="0">
                <a:solidFill>
                  <a:schemeClr val="bg1"/>
                </a:solidFill>
              </a:rPr>
              <a:t>a </a:t>
            </a:r>
            <a:r>
              <a:rPr lang="es-ES" altLang="ko-KR" sz="1600" b="1" dirty="0">
                <a:solidFill>
                  <a:schemeClr val="bg1"/>
                </a:solidFill>
              </a:rPr>
              <a:t>todas las neuronas de una capa</a:t>
            </a:r>
          </a:p>
        </p:txBody>
      </p:sp>
      <p:sp>
        <p:nvSpPr>
          <p:cNvPr id="4" name="Elipse 3">
            <a:extLst>
              <a:ext uri="{FF2B5EF4-FFF2-40B4-BE49-F238E27FC236}">
                <a16:creationId xmlns:a16="http://schemas.microsoft.com/office/drawing/2014/main" id="{DEEF7BE9-A03A-4ADA-AE47-54017DBB1BC8}"/>
              </a:ext>
            </a:extLst>
          </p:cNvPr>
          <p:cNvSpPr/>
          <p:nvPr/>
        </p:nvSpPr>
        <p:spPr>
          <a:xfrm>
            <a:off x="6572963" y="711985"/>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1</a:t>
            </a:r>
          </a:p>
        </p:txBody>
      </p:sp>
      <p:sp>
        <p:nvSpPr>
          <p:cNvPr id="12" name="Elipse 11">
            <a:extLst>
              <a:ext uri="{FF2B5EF4-FFF2-40B4-BE49-F238E27FC236}">
                <a16:creationId xmlns:a16="http://schemas.microsoft.com/office/drawing/2014/main" id="{B5BED801-16E9-4D33-BDFA-41860A49A121}"/>
              </a:ext>
            </a:extLst>
          </p:cNvPr>
          <p:cNvSpPr/>
          <p:nvPr/>
        </p:nvSpPr>
        <p:spPr>
          <a:xfrm>
            <a:off x="6572963" y="1609128"/>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sp>
        <p:nvSpPr>
          <p:cNvPr id="14" name="Elipse 13">
            <a:extLst>
              <a:ext uri="{FF2B5EF4-FFF2-40B4-BE49-F238E27FC236}">
                <a16:creationId xmlns:a16="http://schemas.microsoft.com/office/drawing/2014/main" id="{656E25D4-E24C-4107-B012-4A980E498426}"/>
              </a:ext>
            </a:extLst>
          </p:cNvPr>
          <p:cNvSpPr/>
          <p:nvPr/>
        </p:nvSpPr>
        <p:spPr>
          <a:xfrm>
            <a:off x="6572963" y="2506271"/>
            <a:ext cx="540000" cy="54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3</a:t>
            </a:r>
          </a:p>
        </p:txBody>
      </p:sp>
      <p:sp>
        <p:nvSpPr>
          <p:cNvPr id="16" name="Elipse 15">
            <a:extLst>
              <a:ext uri="{FF2B5EF4-FFF2-40B4-BE49-F238E27FC236}">
                <a16:creationId xmlns:a16="http://schemas.microsoft.com/office/drawing/2014/main" id="{94236AA5-3130-427B-90AB-358AEC5B69AE}"/>
              </a:ext>
            </a:extLst>
          </p:cNvPr>
          <p:cNvSpPr/>
          <p:nvPr/>
        </p:nvSpPr>
        <p:spPr>
          <a:xfrm>
            <a:off x="8240737" y="1203548"/>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4</a:t>
            </a:r>
          </a:p>
        </p:txBody>
      </p:sp>
      <p:sp>
        <p:nvSpPr>
          <p:cNvPr id="17" name="Elipse 16">
            <a:extLst>
              <a:ext uri="{FF2B5EF4-FFF2-40B4-BE49-F238E27FC236}">
                <a16:creationId xmlns:a16="http://schemas.microsoft.com/office/drawing/2014/main" id="{5210D2B0-EDD7-4080-8C5D-EAA7846D83EE}"/>
              </a:ext>
            </a:extLst>
          </p:cNvPr>
          <p:cNvSpPr/>
          <p:nvPr/>
        </p:nvSpPr>
        <p:spPr>
          <a:xfrm>
            <a:off x="8240737" y="2069065"/>
            <a:ext cx="540000" cy="540000"/>
          </a:xfrm>
          <a:prstGeom prst="ellipse">
            <a:avLst/>
          </a:prstGeom>
          <a:solidFill>
            <a:srgbClr val="FEEB76"/>
          </a:solidFill>
          <a:ln>
            <a:solidFill>
              <a:srgbClr val="FEE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5</a:t>
            </a:r>
          </a:p>
        </p:txBody>
      </p:sp>
      <p:sp>
        <p:nvSpPr>
          <p:cNvPr id="18" name="Elipse 17">
            <a:extLst>
              <a:ext uri="{FF2B5EF4-FFF2-40B4-BE49-F238E27FC236}">
                <a16:creationId xmlns:a16="http://schemas.microsoft.com/office/drawing/2014/main" id="{13E79714-7E50-4C88-8A93-16FC95F8AD51}"/>
              </a:ext>
            </a:extLst>
          </p:cNvPr>
          <p:cNvSpPr/>
          <p:nvPr/>
        </p:nvSpPr>
        <p:spPr>
          <a:xfrm>
            <a:off x="9908511" y="1673631"/>
            <a:ext cx="540000" cy="540000"/>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6</a:t>
            </a:r>
          </a:p>
        </p:txBody>
      </p:sp>
      <p:cxnSp>
        <p:nvCxnSpPr>
          <p:cNvPr id="6" name="Conector recto de flecha 5">
            <a:extLst>
              <a:ext uri="{FF2B5EF4-FFF2-40B4-BE49-F238E27FC236}">
                <a16:creationId xmlns:a16="http://schemas.microsoft.com/office/drawing/2014/main" id="{24D9D1BE-652B-40FA-B19F-A23EC4982477}"/>
              </a:ext>
            </a:extLst>
          </p:cNvPr>
          <p:cNvCxnSpPr>
            <a:cxnSpLocks/>
            <a:stCxn id="4" idx="6"/>
            <a:endCxn id="16" idx="1"/>
          </p:cNvCxnSpPr>
          <p:nvPr/>
        </p:nvCxnSpPr>
        <p:spPr>
          <a:xfrm>
            <a:off x="7112963" y="981985"/>
            <a:ext cx="1206855" cy="30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FAC4A23D-BE27-43E0-82DF-8871F62D0955}"/>
              </a:ext>
            </a:extLst>
          </p:cNvPr>
          <p:cNvCxnSpPr>
            <a:cxnSpLocks/>
            <a:stCxn id="12" idx="6"/>
            <a:endCxn id="16" idx="2"/>
          </p:cNvCxnSpPr>
          <p:nvPr/>
        </p:nvCxnSpPr>
        <p:spPr>
          <a:xfrm flipV="1">
            <a:off x="7112963" y="1473548"/>
            <a:ext cx="1127774" cy="405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D7B89322-99D6-47D6-8CC1-CA47CB755AB0}"/>
              </a:ext>
            </a:extLst>
          </p:cNvPr>
          <p:cNvCxnSpPr>
            <a:cxnSpLocks/>
            <a:stCxn id="4" idx="6"/>
            <a:endCxn id="17" idx="1"/>
          </p:cNvCxnSpPr>
          <p:nvPr/>
        </p:nvCxnSpPr>
        <p:spPr>
          <a:xfrm>
            <a:off x="7112963" y="981985"/>
            <a:ext cx="1206855" cy="1166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ector recto de flecha 26">
            <a:extLst>
              <a:ext uri="{FF2B5EF4-FFF2-40B4-BE49-F238E27FC236}">
                <a16:creationId xmlns:a16="http://schemas.microsoft.com/office/drawing/2014/main" id="{AEC757AD-7479-462E-9228-6F30136C44CC}"/>
              </a:ext>
            </a:extLst>
          </p:cNvPr>
          <p:cNvCxnSpPr>
            <a:cxnSpLocks/>
            <a:stCxn id="14" idx="6"/>
            <a:endCxn id="17" idx="3"/>
          </p:cNvCxnSpPr>
          <p:nvPr/>
        </p:nvCxnSpPr>
        <p:spPr>
          <a:xfrm flipV="1">
            <a:off x="7112963" y="2529984"/>
            <a:ext cx="1206855" cy="24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9A30D54D-ABEE-4D82-968C-C317411E3073}"/>
              </a:ext>
            </a:extLst>
          </p:cNvPr>
          <p:cNvCxnSpPr>
            <a:cxnSpLocks/>
            <a:stCxn id="14" idx="6"/>
            <a:endCxn id="16" idx="3"/>
          </p:cNvCxnSpPr>
          <p:nvPr/>
        </p:nvCxnSpPr>
        <p:spPr>
          <a:xfrm flipV="1">
            <a:off x="7112963" y="1664467"/>
            <a:ext cx="1206855" cy="1111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909C6BFC-D88F-4F1A-AD7D-DDAE92FCE2FC}"/>
              </a:ext>
            </a:extLst>
          </p:cNvPr>
          <p:cNvCxnSpPr>
            <a:cxnSpLocks/>
            <a:stCxn id="12" idx="6"/>
            <a:endCxn id="17" idx="2"/>
          </p:cNvCxnSpPr>
          <p:nvPr/>
        </p:nvCxnSpPr>
        <p:spPr>
          <a:xfrm>
            <a:off x="7112963" y="1879128"/>
            <a:ext cx="1127774" cy="459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DF3E193A-8386-4BE9-9C52-F270EC4F4713}"/>
              </a:ext>
            </a:extLst>
          </p:cNvPr>
          <p:cNvCxnSpPr>
            <a:cxnSpLocks/>
            <a:stCxn id="17" idx="6"/>
            <a:endCxn id="18" idx="3"/>
          </p:cNvCxnSpPr>
          <p:nvPr/>
        </p:nvCxnSpPr>
        <p:spPr>
          <a:xfrm flipV="1">
            <a:off x="8780737" y="2134550"/>
            <a:ext cx="1206855" cy="204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E6885708-D116-42AC-81C6-A819497EA05C}"/>
              </a:ext>
            </a:extLst>
          </p:cNvPr>
          <p:cNvCxnSpPr>
            <a:cxnSpLocks/>
            <a:stCxn id="16" idx="6"/>
            <a:endCxn id="18" idx="1"/>
          </p:cNvCxnSpPr>
          <p:nvPr/>
        </p:nvCxnSpPr>
        <p:spPr>
          <a:xfrm>
            <a:off x="8780737" y="1473548"/>
            <a:ext cx="1206855" cy="279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A585DC3-36E4-45C1-B009-A5C54CC0C93C}"/>
              </a:ext>
            </a:extLst>
          </p:cNvPr>
          <p:cNvCxnSpPr>
            <a:cxnSpLocks/>
            <a:endCxn id="4" idx="2"/>
          </p:cNvCxnSpPr>
          <p:nvPr/>
        </p:nvCxnSpPr>
        <p:spPr>
          <a:xfrm>
            <a:off x="5631231" y="981985"/>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506AE0A7-4452-4B20-896B-2AE921AEC2F2}"/>
              </a:ext>
            </a:extLst>
          </p:cNvPr>
          <p:cNvCxnSpPr>
            <a:cxnSpLocks/>
            <a:endCxn id="12" idx="2"/>
          </p:cNvCxnSpPr>
          <p:nvPr/>
        </p:nvCxnSpPr>
        <p:spPr>
          <a:xfrm>
            <a:off x="5631231" y="1879128"/>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ector recto de flecha 45">
            <a:extLst>
              <a:ext uri="{FF2B5EF4-FFF2-40B4-BE49-F238E27FC236}">
                <a16:creationId xmlns:a16="http://schemas.microsoft.com/office/drawing/2014/main" id="{9619CC0F-0C5B-4F7E-AB22-7AF953817B5D}"/>
              </a:ext>
            </a:extLst>
          </p:cNvPr>
          <p:cNvCxnSpPr>
            <a:cxnSpLocks/>
            <a:endCxn id="14" idx="2"/>
          </p:cNvCxnSpPr>
          <p:nvPr/>
        </p:nvCxnSpPr>
        <p:spPr>
          <a:xfrm>
            <a:off x="5631231" y="2776271"/>
            <a:ext cx="941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06326A64-8089-45B5-ABF3-3AC86D20CFA3}"/>
              </a:ext>
            </a:extLst>
          </p:cNvPr>
          <p:cNvCxnSpPr>
            <a:cxnSpLocks/>
            <a:stCxn id="18" idx="6"/>
          </p:cNvCxnSpPr>
          <p:nvPr/>
        </p:nvCxnSpPr>
        <p:spPr>
          <a:xfrm>
            <a:off x="10448511" y="1943631"/>
            <a:ext cx="880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28">
            <a:extLst>
              <a:ext uri="{FF2B5EF4-FFF2-40B4-BE49-F238E27FC236}">
                <a16:creationId xmlns:a16="http://schemas.microsoft.com/office/drawing/2014/main" id="{FA339246-85B1-4375-9BE4-E0AE0FF4E41B}"/>
              </a:ext>
            </a:extLst>
          </p:cNvPr>
          <p:cNvSpPr txBox="1"/>
          <p:nvPr/>
        </p:nvSpPr>
        <p:spPr>
          <a:xfrm>
            <a:off x="7829491" y="485687"/>
            <a:ext cx="1383521"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b="1" dirty="0"/>
              <a:t>Capa oculta</a:t>
            </a:r>
          </a:p>
        </p:txBody>
      </p:sp>
      <p:sp>
        <p:nvSpPr>
          <p:cNvPr id="76" name="TextBox 28">
            <a:extLst>
              <a:ext uri="{FF2B5EF4-FFF2-40B4-BE49-F238E27FC236}">
                <a16:creationId xmlns:a16="http://schemas.microsoft.com/office/drawing/2014/main" id="{A9F12DB5-8F70-4760-95B4-E5EA2A249D85}"/>
              </a:ext>
            </a:extLst>
          </p:cNvPr>
          <p:cNvSpPr txBox="1"/>
          <p:nvPr/>
        </p:nvSpPr>
        <p:spPr>
          <a:xfrm>
            <a:off x="5405035" y="648446"/>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1</a:t>
            </a:r>
          </a:p>
        </p:txBody>
      </p:sp>
      <p:sp>
        <p:nvSpPr>
          <p:cNvPr id="77" name="TextBox 28">
            <a:extLst>
              <a:ext uri="{FF2B5EF4-FFF2-40B4-BE49-F238E27FC236}">
                <a16:creationId xmlns:a16="http://schemas.microsoft.com/office/drawing/2014/main" id="{C626C0C6-28B1-4399-B374-241948C26C71}"/>
              </a:ext>
            </a:extLst>
          </p:cNvPr>
          <p:cNvSpPr txBox="1"/>
          <p:nvPr/>
        </p:nvSpPr>
        <p:spPr>
          <a:xfrm>
            <a:off x="5405035" y="1543383"/>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2</a:t>
            </a:r>
          </a:p>
        </p:txBody>
      </p:sp>
      <p:sp>
        <p:nvSpPr>
          <p:cNvPr id="78" name="TextBox 28">
            <a:extLst>
              <a:ext uri="{FF2B5EF4-FFF2-40B4-BE49-F238E27FC236}">
                <a16:creationId xmlns:a16="http://schemas.microsoft.com/office/drawing/2014/main" id="{C422972D-FAA1-4B6C-AD43-36D97E38DDCB}"/>
              </a:ext>
            </a:extLst>
          </p:cNvPr>
          <p:cNvSpPr txBox="1"/>
          <p:nvPr/>
        </p:nvSpPr>
        <p:spPr>
          <a:xfrm>
            <a:off x="5405035" y="2438319"/>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t>Input 3</a:t>
            </a:r>
          </a:p>
        </p:txBody>
      </p:sp>
      <p:sp>
        <p:nvSpPr>
          <p:cNvPr id="9" name="Rectángulo: esquinas redondeadas 8">
            <a:extLst>
              <a:ext uri="{FF2B5EF4-FFF2-40B4-BE49-F238E27FC236}">
                <a16:creationId xmlns:a16="http://schemas.microsoft.com/office/drawing/2014/main" id="{DE452E66-2BEB-46CE-933B-04FC5E8C4F29}"/>
              </a:ext>
            </a:extLst>
          </p:cNvPr>
          <p:cNvSpPr/>
          <p:nvPr/>
        </p:nvSpPr>
        <p:spPr>
          <a:xfrm>
            <a:off x="5405034" y="3720856"/>
            <a:ext cx="2749803" cy="1276709"/>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Función de Activación</a:t>
            </a:r>
          </a:p>
          <a:p>
            <a:pPr algn="ctr"/>
            <a:r>
              <a:rPr lang="es-ES" dirty="0"/>
              <a:t>Aplicada a la matriz resultado en conjunto</a:t>
            </a:r>
          </a:p>
        </p:txBody>
      </p:sp>
      <p:graphicFrame>
        <p:nvGraphicFramePr>
          <p:cNvPr id="15" name="Tabla 14">
            <a:extLst>
              <a:ext uri="{FF2B5EF4-FFF2-40B4-BE49-F238E27FC236}">
                <a16:creationId xmlns:a16="http://schemas.microsoft.com/office/drawing/2014/main" id="{8771DE21-0387-4A39-928D-CBE50FB82F1A}"/>
              </a:ext>
            </a:extLst>
          </p:cNvPr>
          <p:cNvGraphicFramePr>
            <a:graphicFrameLocks noGrp="1"/>
          </p:cNvGraphicFramePr>
          <p:nvPr>
            <p:extLst>
              <p:ext uri="{D42A27DB-BD31-4B8C-83A1-F6EECF244321}">
                <p14:modId xmlns:p14="http://schemas.microsoft.com/office/powerpoint/2010/main" val="2871882790"/>
              </p:ext>
            </p:extLst>
          </p:nvPr>
        </p:nvGraphicFramePr>
        <p:xfrm>
          <a:off x="8415557" y="3876134"/>
          <a:ext cx="3011568" cy="1005840"/>
        </p:xfrm>
        <a:graphic>
          <a:graphicData uri="http://schemas.openxmlformats.org/drawingml/2006/table">
            <a:tbl>
              <a:tblPr firstRow="1" bandRow="1">
                <a:tableStyleId>{5C22544A-7EE6-4342-B048-85BDC9FD1C3A}</a:tableStyleId>
              </a:tblPr>
              <a:tblGrid>
                <a:gridCol w="1505784">
                  <a:extLst>
                    <a:ext uri="{9D8B030D-6E8A-4147-A177-3AD203B41FA5}">
                      <a16:colId xmlns:a16="http://schemas.microsoft.com/office/drawing/2014/main" val="3231779995"/>
                    </a:ext>
                  </a:extLst>
                </a:gridCol>
                <a:gridCol w="1505784">
                  <a:extLst>
                    <a:ext uri="{9D8B030D-6E8A-4147-A177-3AD203B41FA5}">
                      <a16:colId xmlns:a16="http://schemas.microsoft.com/office/drawing/2014/main" val="262467088"/>
                    </a:ext>
                  </a:extLst>
                </a:gridCol>
              </a:tblGrid>
              <a:tr h="413226">
                <a:tc>
                  <a:txBody>
                    <a:bodyPr/>
                    <a:lstStyle/>
                    <a:p>
                      <a:pPr algn="ctr"/>
                      <a:r>
                        <a:rPr lang="es-ES" sz="1800" dirty="0"/>
                        <a:t>Resultado Neurona 4</a:t>
                      </a:r>
                    </a:p>
                  </a:txBody>
                  <a:tcPr/>
                </a:tc>
                <a:tc>
                  <a:txBody>
                    <a:bodyPr/>
                    <a:lstStyle/>
                    <a:p>
                      <a:pPr algn="ctr"/>
                      <a:r>
                        <a:rPr lang="es-ES" sz="1800" dirty="0"/>
                        <a:t>Resultado Neurona 5</a:t>
                      </a:r>
                    </a:p>
                  </a:txBody>
                  <a:tcPr/>
                </a:tc>
                <a:extLst>
                  <a:ext uri="{0D108BD9-81ED-4DB2-BD59-A6C34878D82A}">
                    <a16:rowId xmlns:a16="http://schemas.microsoft.com/office/drawing/2014/main" val="3628126311"/>
                  </a:ext>
                </a:extLst>
              </a:tr>
              <a:tr h="154809">
                <a:tc>
                  <a:txBody>
                    <a:bodyPr/>
                    <a:lstStyle/>
                    <a:p>
                      <a:pPr algn="ctr"/>
                      <a:r>
                        <a:rPr lang="es-ES" sz="1800" b="0" dirty="0"/>
                        <a:t>-3</a:t>
                      </a:r>
                    </a:p>
                  </a:txBody>
                  <a:tcPr>
                    <a:solidFill>
                      <a:schemeClr val="accent1">
                        <a:lumMod val="40000"/>
                        <a:lumOff val="60000"/>
                      </a:schemeClr>
                    </a:solidFill>
                  </a:tcPr>
                </a:tc>
                <a:tc>
                  <a:txBody>
                    <a:bodyPr/>
                    <a:lstStyle/>
                    <a:p>
                      <a:pPr marL="0" algn="ctr" defTabSz="914423" rtl="0" eaLnBrk="1" latinLnBrk="0" hangingPunct="1"/>
                      <a:r>
                        <a:rPr lang="es-ES" sz="1800" b="0" kern="1200" dirty="0">
                          <a:solidFill>
                            <a:schemeClr val="dk1"/>
                          </a:solidFill>
                          <a:latin typeface="+mn-lt"/>
                          <a:ea typeface="+mn-ea"/>
                          <a:cs typeface="+mn-cs"/>
                        </a:rPr>
                        <a:t>6</a:t>
                      </a:r>
                    </a:p>
                  </a:txBody>
                  <a:tcPr>
                    <a:solidFill>
                      <a:schemeClr val="accent1">
                        <a:lumMod val="40000"/>
                        <a:lumOff val="60000"/>
                      </a:schemeClr>
                    </a:solidFill>
                  </a:tcPr>
                </a:tc>
                <a:extLst>
                  <a:ext uri="{0D108BD9-81ED-4DB2-BD59-A6C34878D82A}">
                    <a16:rowId xmlns:a16="http://schemas.microsoft.com/office/drawing/2014/main" val="4027494090"/>
                  </a:ext>
                </a:extLst>
              </a:tr>
            </a:tbl>
          </a:graphicData>
        </a:graphic>
      </p:graphicFrame>
      <p:sp>
        <p:nvSpPr>
          <p:cNvPr id="41" name="Rectángulo: esquinas redondeadas 40">
            <a:extLst>
              <a:ext uri="{FF2B5EF4-FFF2-40B4-BE49-F238E27FC236}">
                <a16:creationId xmlns:a16="http://schemas.microsoft.com/office/drawing/2014/main" id="{E1D318D3-3F43-4C8B-B7A0-6E29F76FC5F0}"/>
              </a:ext>
            </a:extLst>
          </p:cNvPr>
          <p:cNvSpPr/>
          <p:nvPr/>
        </p:nvSpPr>
        <p:spPr>
          <a:xfrm rot="5400000">
            <a:off x="9366909" y="4464108"/>
            <a:ext cx="1118431" cy="3105507"/>
          </a:xfrm>
          <a:prstGeom prst="roundRect">
            <a:avLst/>
          </a:prstGeom>
          <a:noFill/>
          <a:ln w="76200">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esquinas redondeadas 33">
            <a:extLst>
              <a:ext uri="{FF2B5EF4-FFF2-40B4-BE49-F238E27FC236}">
                <a16:creationId xmlns:a16="http://schemas.microsoft.com/office/drawing/2014/main" id="{973B1CE0-955F-4387-BE11-AA8E7CD37FAD}"/>
              </a:ext>
            </a:extLst>
          </p:cNvPr>
          <p:cNvSpPr/>
          <p:nvPr/>
        </p:nvSpPr>
        <p:spPr>
          <a:xfrm>
            <a:off x="5454822" y="5272934"/>
            <a:ext cx="2700015" cy="594186"/>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Por ejemplo: </a:t>
            </a:r>
            <a:r>
              <a:rPr lang="es-ES" b="1" dirty="0" err="1">
                <a:solidFill>
                  <a:schemeClr val="tx1"/>
                </a:solidFill>
              </a:rPr>
              <a:t>ReLU</a:t>
            </a:r>
            <a:endParaRPr lang="es-ES" b="1" dirty="0">
              <a:solidFill>
                <a:schemeClr val="tx1"/>
              </a:solidFill>
            </a:endParaRPr>
          </a:p>
          <a:p>
            <a:pPr algn="ctr"/>
            <a:r>
              <a:rPr lang="es-ES" sz="1600" dirty="0">
                <a:solidFill>
                  <a:schemeClr val="tx1"/>
                </a:solidFill>
              </a:rPr>
              <a:t>Resultado = </a:t>
            </a:r>
            <a:r>
              <a:rPr lang="es-ES" sz="1600" dirty="0" err="1">
                <a:solidFill>
                  <a:schemeClr val="tx1"/>
                </a:solidFill>
              </a:rPr>
              <a:t>max</a:t>
            </a:r>
            <a:r>
              <a:rPr lang="es-ES" sz="1600" dirty="0">
                <a:solidFill>
                  <a:schemeClr val="tx1"/>
                </a:solidFill>
              </a:rPr>
              <a:t>(0,x)</a:t>
            </a:r>
            <a:endParaRPr lang="es-ES" sz="1600" b="1" dirty="0">
              <a:solidFill>
                <a:schemeClr val="tx1"/>
              </a:solidFill>
            </a:endParaRPr>
          </a:p>
        </p:txBody>
      </p:sp>
      <p:sp>
        <p:nvSpPr>
          <p:cNvPr id="3" name="Flecha: hacia abajo 2">
            <a:extLst>
              <a:ext uri="{FF2B5EF4-FFF2-40B4-BE49-F238E27FC236}">
                <a16:creationId xmlns:a16="http://schemas.microsoft.com/office/drawing/2014/main" id="{F6944B6C-A855-4E5C-AB14-86017DF359C2}"/>
              </a:ext>
            </a:extLst>
          </p:cNvPr>
          <p:cNvSpPr/>
          <p:nvPr/>
        </p:nvSpPr>
        <p:spPr>
          <a:xfrm>
            <a:off x="9591550" y="5022995"/>
            <a:ext cx="598098" cy="411480"/>
          </a:xfrm>
          <a:prstGeom prst="downArrow">
            <a:avLst/>
          </a:prstGeom>
          <a:solidFill>
            <a:srgbClr val="B8E08C"/>
          </a:solidFill>
          <a:ln>
            <a:solidFill>
              <a:srgbClr val="B8E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7" name="Tabla 36">
            <a:extLst>
              <a:ext uri="{FF2B5EF4-FFF2-40B4-BE49-F238E27FC236}">
                <a16:creationId xmlns:a16="http://schemas.microsoft.com/office/drawing/2014/main" id="{B1A89878-06F0-4011-A377-89F3971471E4}"/>
              </a:ext>
            </a:extLst>
          </p:cNvPr>
          <p:cNvGraphicFramePr>
            <a:graphicFrameLocks noGrp="1"/>
          </p:cNvGraphicFramePr>
          <p:nvPr>
            <p:extLst>
              <p:ext uri="{D42A27DB-BD31-4B8C-83A1-F6EECF244321}">
                <p14:modId xmlns:p14="http://schemas.microsoft.com/office/powerpoint/2010/main" val="2237536760"/>
              </p:ext>
            </p:extLst>
          </p:nvPr>
        </p:nvGraphicFramePr>
        <p:xfrm>
          <a:off x="8402727" y="5506814"/>
          <a:ext cx="3011568" cy="1005840"/>
        </p:xfrm>
        <a:graphic>
          <a:graphicData uri="http://schemas.openxmlformats.org/drawingml/2006/table">
            <a:tbl>
              <a:tblPr firstRow="1" bandRow="1">
                <a:tableStyleId>{5C22544A-7EE6-4342-B048-85BDC9FD1C3A}</a:tableStyleId>
              </a:tblPr>
              <a:tblGrid>
                <a:gridCol w="1505784">
                  <a:extLst>
                    <a:ext uri="{9D8B030D-6E8A-4147-A177-3AD203B41FA5}">
                      <a16:colId xmlns:a16="http://schemas.microsoft.com/office/drawing/2014/main" val="3231779995"/>
                    </a:ext>
                  </a:extLst>
                </a:gridCol>
                <a:gridCol w="1505784">
                  <a:extLst>
                    <a:ext uri="{9D8B030D-6E8A-4147-A177-3AD203B41FA5}">
                      <a16:colId xmlns:a16="http://schemas.microsoft.com/office/drawing/2014/main" val="262467088"/>
                    </a:ext>
                  </a:extLst>
                </a:gridCol>
              </a:tblGrid>
              <a:tr h="413226">
                <a:tc>
                  <a:txBody>
                    <a:bodyPr/>
                    <a:lstStyle/>
                    <a:p>
                      <a:pPr algn="ctr"/>
                      <a:r>
                        <a:rPr lang="es-ES" sz="1800" dirty="0"/>
                        <a:t>Resultado Neurona 4</a:t>
                      </a:r>
                    </a:p>
                  </a:txBody>
                  <a:tcPr/>
                </a:tc>
                <a:tc>
                  <a:txBody>
                    <a:bodyPr/>
                    <a:lstStyle/>
                    <a:p>
                      <a:pPr algn="ctr"/>
                      <a:r>
                        <a:rPr lang="es-ES" sz="1800" dirty="0"/>
                        <a:t>Resultado Neurona 5</a:t>
                      </a:r>
                    </a:p>
                  </a:txBody>
                  <a:tcPr/>
                </a:tc>
                <a:extLst>
                  <a:ext uri="{0D108BD9-81ED-4DB2-BD59-A6C34878D82A}">
                    <a16:rowId xmlns:a16="http://schemas.microsoft.com/office/drawing/2014/main" val="3628126311"/>
                  </a:ext>
                </a:extLst>
              </a:tr>
              <a:tr h="154809">
                <a:tc>
                  <a:txBody>
                    <a:bodyPr/>
                    <a:lstStyle/>
                    <a:p>
                      <a:pPr algn="ctr"/>
                      <a:r>
                        <a:rPr lang="es-ES" sz="1800" b="0" dirty="0"/>
                        <a:t>0</a:t>
                      </a:r>
                    </a:p>
                  </a:txBody>
                  <a:tcPr>
                    <a:solidFill>
                      <a:schemeClr val="accent1">
                        <a:lumMod val="40000"/>
                        <a:lumOff val="60000"/>
                      </a:schemeClr>
                    </a:solidFill>
                  </a:tcPr>
                </a:tc>
                <a:tc>
                  <a:txBody>
                    <a:bodyPr/>
                    <a:lstStyle/>
                    <a:p>
                      <a:pPr marL="0" algn="ctr" defTabSz="914423" rtl="0" eaLnBrk="1" latinLnBrk="0" hangingPunct="1"/>
                      <a:r>
                        <a:rPr lang="es-ES" sz="1800" b="0" kern="1200" dirty="0">
                          <a:solidFill>
                            <a:schemeClr val="dk1"/>
                          </a:solidFill>
                          <a:latin typeface="+mn-lt"/>
                          <a:ea typeface="+mn-ea"/>
                          <a:cs typeface="+mn-cs"/>
                        </a:rPr>
                        <a:t>6</a:t>
                      </a:r>
                    </a:p>
                  </a:txBody>
                  <a:tcPr>
                    <a:solidFill>
                      <a:schemeClr val="accent1">
                        <a:lumMod val="40000"/>
                        <a:lumOff val="60000"/>
                      </a:schemeClr>
                    </a:solidFill>
                  </a:tcPr>
                </a:tc>
                <a:extLst>
                  <a:ext uri="{0D108BD9-81ED-4DB2-BD59-A6C34878D82A}">
                    <a16:rowId xmlns:a16="http://schemas.microsoft.com/office/drawing/2014/main" val="4027494090"/>
                  </a:ext>
                </a:extLst>
              </a:tr>
            </a:tbl>
          </a:graphicData>
        </a:graphic>
      </p:graphicFrame>
    </p:spTree>
    <p:extLst>
      <p:ext uri="{BB962C8B-B14F-4D97-AF65-F5344CB8AC3E}">
        <p14:creationId xmlns:p14="http://schemas.microsoft.com/office/powerpoint/2010/main" val="252583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79" y="982041"/>
            <a:ext cx="2787483" cy="627087"/>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Pruebas</a:t>
            </a:r>
            <a:endParaRPr lang="en-US" altLang="ko-KR" sz="3200" b="1" dirty="0">
              <a:solidFill>
                <a:schemeClr val="bg1"/>
              </a:solidFill>
              <a:latin typeface="+mj-lt"/>
              <a:ea typeface="+mj-ea"/>
              <a:cs typeface="+mj-cs"/>
            </a:endParaRPr>
          </a:p>
        </p:txBody>
      </p:sp>
      <p:sp>
        <p:nvSpPr>
          <p:cNvPr id="13" name="TextBox 28">
            <a:extLst>
              <a:ext uri="{FF2B5EF4-FFF2-40B4-BE49-F238E27FC236}">
                <a16:creationId xmlns:a16="http://schemas.microsoft.com/office/drawing/2014/main" id="{49AFEFD5-F98B-488F-B17D-3371636282E3}"/>
              </a:ext>
            </a:extLst>
          </p:cNvPr>
          <p:cNvSpPr txBox="1"/>
          <p:nvPr/>
        </p:nvSpPr>
        <p:spPr>
          <a:xfrm>
            <a:off x="570022" y="2339065"/>
            <a:ext cx="4013200" cy="338312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Una de las mejores formas para entender bien cómo pueden llegar a funcionar las redes neuronales es </a:t>
            </a:r>
            <a:r>
              <a:rPr lang="es-ES" altLang="ko-KR" sz="1600" b="1" dirty="0">
                <a:solidFill>
                  <a:schemeClr val="bg1"/>
                </a:solidFill>
              </a:rPr>
              <a:t>probando</a:t>
            </a:r>
            <a:r>
              <a:rPr lang="es-ES" altLang="ko-KR" sz="1600" dirty="0">
                <a:solidFill>
                  <a:schemeClr val="bg1"/>
                </a:solidFill>
              </a:rPr>
              <a:t>.</a:t>
            </a: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r>
              <a:rPr lang="es-ES" altLang="ko-KR" sz="1600" dirty="0">
                <a:solidFill>
                  <a:schemeClr val="bg1"/>
                </a:solidFill>
              </a:rPr>
              <a:t>Os dejo aquí un enlace a una aplicación web abierta con la que podremos hacer pruebas:</a:t>
            </a: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r>
              <a:rPr lang="es-ES" altLang="ko-KR" sz="1600" dirty="0">
                <a:solidFill>
                  <a:schemeClr val="bg1"/>
                </a:solidFill>
              </a:rPr>
              <a:t>También os dejo aquí un video donde juegan con esta misma aplicación: </a:t>
            </a:r>
          </a:p>
        </p:txBody>
      </p:sp>
      <p:sp>
        <p:nvSpPr>
          <p:cNvPr id="38" name="TextBox 27">
            <a:hlinkClick r:id="rId3"/>
            <a:extLst>
              <a:ext uri="{FF2B5EF4-FFF2-40B4-BE49-F238E27FC236}">
                <a16:creationId xmlns:a16="http://schemas.microsoft.com/office/drawing/2014/main" id="{D941DA53-FB9C-41E8-A2C6-BE4B715175F8}"/>
              </a:ext>
            </a:extLst>
          </p:cNvPr>
          <p:cNvSpPr txBox="1"/>
          <p:nvPr/>
        </p:nvSpPr>
        <p:spPr>
          <a:xfrm>
            <a:off x="1161692" y="5710141"/>
            <a:ext cx="262818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Explicación</a:t>
            </a:r>
            <a:endParaRPr lang="ko-KR" altLang="en-US" sz="2800" b="1" dirty="0">
              <a:solidFill>
                <a:schemeClr val="accent1"/>
              </a:solidFill>
              <a:cs typeface="Arial" pitchFamily="34" charset="0"/>
            </a:endParaRPr>
          </a:p>
        </p:txBody>
      </p:sp>
      <p:sp>
        <p:nvSpPr>
          <p:cNvPr id="43" name="TextBox 27">
            <a:hlinkClick r:id="rId4"/>
            <a:extLst>
              <a:ext uri="{FF2B5EF4-FFF2-40B4-BE49-F238E27FC236}">
                <a16:creationId xmlns:a16="http://schemas.microsoft.com/office/drawing/2014/main" id="{15258802-16B8-47A1-8C19-0BE3D14B4980}"/>
              </a:ext>
            </a:extLst>
          </p:cNvPr>
          <p:cNvSpPr txBox="1"/>
          <p:nvPr/>
        </p:nvSpPr>
        <p:spPr>
          <a:xfrm>
            <a:off x="1161692" y="4157932"/>
            <a:ext cx="262818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Aplicación</a:t>
            </a:r>
            <a:endParaRPr lang="ko-KR" altLang="en-US" sz="2800" b="1" dirty="0">
              <a:solidFill>
                <a:schemeClr val="accent1"/>
              </a:solidFill>
              <a:cs typeface="Arial" pitchFamily="34" charset="0"/>
            </a:endParaRPr>
          </a:p>
        </p:txBody>
      </p:sp>
      <p:pic>
        <p:nvPicPr>
          <p:cNvPr id="7" name="Imagen 6">
            <a:extLst>
              <a:ext uri="{FF2B5EF4-FFF2-40B4-BE49-F238E27FC236}">
                <a16:creationId xmlns:a16="http://schemas.microsoft.com/office/drawing/2014/main" id="{675A7AB8-92F5-4844-B72D-3AA6E7E92E2D}"/>
              </a:ext>
            </a:extLst>
          </p:cNvPr>
          <p:cNvPicPr>
            <a:picLocks noChangeAspect="1"/>
          </p:cNvPicPr>
          <p:nvPr/>
        </p:nvPicPr>
        <p:blipFill>
          <a:blip r:embed="rId5"/>
          <a:stretch>
            <a:fillRect/>
          </a:stretch>
        </p:blipFill>
        <p:spPr>
          <a:xfrm>
            <a:off x="5223302" y="1609128"/>
            <a:ext cx="6895379" cy="3811174"/>
          </a:xfrm>
          <a:prstGeom prst="rect">
            <a:avLst/>
          </a:prstGeom>
        </p:spPr>
      </p:pic>
    </p:spTree>
    <p:extLst>
      <p:ext uri="{BB962C8B-B14F-4D97-AF65-F5344CB8AC3E}">
        <p14:creationId xmlns:p14="http://schemas.microsoft.com/office/powerpoint/2010/main" val="2038798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Imagen 13">
            <a:extLst>
              <a:ext uri="{FF2B5EF4-FFF2-40B4-BE49-F238E27FC236}">
                <a16:creationId xmlns:a16="http://schemas.microsoft.com/office/drawing/2014/main" id="{CA2ED030-86A1-4DAD-948D-5CB8D7BC6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362" y="723375"/>
            <a:ext cx="3830128" cy="2705625"/>
          </a:xfrm>
          <a:prstGeom prst="rect">
            <a:avLst/>
          </a:prstGeom>
        </p:spPr>
      </p:pic>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u="sng" dirty="0">
                <a:solidFill>
                  <a:schemeClr val="bg1"/>
                </a:solidFill>
                <a:latin typeface="+mj-lt"/>
                <a:ea typeface="+mj-ea"/>
                <a:cs typeface="+mj-cs"/>
              </a:rPr>
              <a:t>Red Neuronal</a:t>
            </a:r>
            <a:endParaRPr lang="en-US" altLang="ko-KR" sz="3200" b="1" u="sng" dirty="0">
              <a:solidFill>
                <a:schemeClr val="bg1"/>
              </a:solidFill>
              <a:latin typeface="+mj-lt"/>
              <a:ea typeface="+mj-ea"/>
              <a:cs typeface="+mj-cs"/>
            </a:endParaRPr>
          </a:p>
        </p:txBody>
      </p:sp>
      <p:sp>
        <p:nvSpPr>
          <p:cNvPr id="21" name="TextBox 28">
            <a:extLst>
              <a:ext uri="{FF2B5EF4-FFF2-40B4-BE49-F238E27FC236}">
                <a16:creationId xmlns:a16="http://schemas.microsoft.com/office/drawing/2014/main" id="{8ED113EE-A8B0-44DD-A35B-06C910846CEC}"/>
              </a:ext>
            </a:extLst>
          </p:cNvPr>
          <p:cNvSpPr txBox="1"/>
          <p:nvPr/>
        </p:nvSpPr>
        <p:spPr>
          <a:xfrm>
            <a:off x="570022" y="2339065"/>
            <a:ext cx="4220514" cy="4067491"/>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Partiremos de que ya tenemos la clase “Capa Neuronal” programada y funcionando. Utilizando esta, programaremos nuestra clase “Red Neuronal” teniendo en cuenta lo siguiente:</a:t>
            </a:r>
          </a:p>
          <a:p>
            <a:pPr marL="742894" lvl="1" indent="-285750" defTabSz="914400">
              <a:lnSpc>
                <a:spcPct val="90000"/>
              </a:lnSpc>
              <a:spcAft>
                <a:spcPts val="600"/>
              </a:spcAft>
              <a:buFont typeface="Arial" panose="020B0604020202020204" pitchFamily="34" charset="0"/>
              <a:buChar char="•"/>
            </a:pPr>
            <a:r>
              <a:rPr lang="es-ES" altLang="ko-KR" sz="1600" dirty="0">
                <a:solidFill>
                  <a:schemeClr val="bg1"/>
                </a:solidFill>
              </a:rPr>
              <a:t>En el método </a:t>
            </a:r>
            <a:r>
              <a:rPr lang="es-ES" altLang="ko-KR" sz="1600" b="1" dirty="0">
                <a:solidFill>
                  <a:schemeClr val="bg1"/>
                </a:solidFill>
              </a:rPr>
              <a:t>constructor</a:t>
            </a:r>
            <a:r>
              <a:rPr lang="es-ES" altLang="ko-KR" sz="1600" dirty="0">
                <a:solidFill>
                  <a:schemeClr val="bg1"/>
                </a:solidFill>
              </a:rPr>
              <a:t>, recibiremos 3 parámetros:</a:t>
            </a:r>
          </a:p>
          <a:p>
            <a:pPr marL="1200036" lvl="2" indent="-285750" defTabSz="914400">
              <a:lnSpc>
                <a:spcPct val="90000"/>
              </a:lnSpc>
              <a:spcAft>
                <a:spcPts val="600"/>
              </a:spcAft>
              <a:buFont typeface="Arial" panose="020B0604020202020204" pitchFamily="34" charset="0"/>
              <a:buChar char="•"/>
            </a:pPr>
            <a:r>
              <a:rPr lang="es-ES" altLang="ko-KR" sz="1600" dirty="0">
                <a:solidFill>
                  <a:schemeClr val="bg1"/>
                </a:solidFill>
              </a:rPr>
              <a:t>Un array donde recibiremos el número de neuronas en cada capa.</a:t>
            </a:r>
          </a:p>
          <a:p>
            <a:pPr marL="1200036" lvl="2" indent="-285750" defTabSz="914400">
              <a:lnSpc>
                <a:spcPct val="90000"/>
              </a:lnSpc>
              <a:spcAft>
                <a:spcPts val="600"/>
              </a:spcAft>
              <a:buFont typeface="Arial" panose="020B0604020202020204" pitchFamily="34" charset="0"/>
              <a:buChar char="•"/>
            </a:pPr>
            <a:r>
              <a:rPr lang="es-ES" altLang="ko-KR" sz="1600" dirty="0">
                <a:solidFill>
                  <a:schemeClr val="bg1"/>
                </a:solidFill>
              </a:rPr>
              <a:t>Un array donde nos indiquen la función de activación de cada capa.</a:t>
            </a:r>
          </a:p>
          <a:p>
            <a:pPr marL="1200036" lvl="2" indent="-285750" defTabSz="914400">
              <a:lnSpc>
                <a:spcPct val="90000"/>
              </a:lnSpc>
              <a:spcAft>
                <a:spcPts val="600"/>
              </a:spcAft>
              <a:buFont typeface="Arial" panose="020B0604020202020204" pitchFamily="34" charset="0"/>
              <a:buChar char="•"/>
            </a:pPr>
            <a:r>
              <a:rPr lang="es-ES" altLang="ko-KR" sz="1600" dirty="0">
                <a:solidFill>
                  <a:schemeClr val="bg1"/>
                </a:solidFill>
              </a:rPr>
              <a:t>Un número que indique el número de inputs que recibirá la primera capa.</a:t>
            </a:r>
          </a:p>
        </p:txBody>
      </p:sp>
      <p:sp>
        <p:nvSpPr>
          <p:cNvPr id="3" name="Rectángulo: esquinas redondeadas 2">
            <a:extLst>
              <a:ext uri="{FF2B5EF4-FFF2-40B4-BE49-F238E27FC236}">
                <a16:creationId xmlns:a16="http://schemas.microsoft.com/office/drawing/2014/main" id="{43E07872-2184-4C39-B7FD-D2EC287DC310}"/>
              </a:ext>
            </a:extLst>
          </p:cNvPr>
          <p:cNvSpPr/>
          <p:nvPr/>
        </p:nvSpPr>
        <p:spPr>
          <a:xfrm>
            <a:off x="5676182" y="4180943"/>
            <a:ext cx="2892724" cy="506083"/>
          </a:xfrm>
          <a:prstGeom prst="round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Parámetros Constructor</a:t>
            </a:r>
          </a:p>
        </p:txBody>
      </p:sp>
      <p:graphicFrame>
        <p:nvGraphicFramePr>
          <p:cNvPr id="6" name="Tabla 5">
            <a:extLst>
              <a:ext uri="{FF2B5EF4-FFF2-40B4-BE49-F238E27FC236}">
                <a16:creationId xmlns:a16="http://schemas.microsoft.com/office/drawing/2014/main" id="{4DFAA328-89E1-4F38-847E-FEFB2D8AE580}"/>
              </a:ext>
            </a:extLst>
          </p:cNvPr>
          <p:cNvGraphicFramePr>
            <a:graphicFrameLocks noGrp="1"/>
          </p:cNvGraphicFramePr>
          <p:nvPr>
            <p:extLst>
              <p:ext uri="{D42A27DB-BD31-4B8C-83A1-F6EECF244321}">
                <p14:modId xmlns:p14="http://schemas.microsoft.com/office/powerpoint/2010/main" val="4165595094"/>
              </p:ext>
            </p:extLst>
          </p:nvPr>
        </p:nvGraphicFramePr>
        <p:xfrm>
          <a:off x="6368211" y="4912108"/>
          <a:ext cx="3580921" cy="370840"/>
        </p:xfrm>
        <a:graphic>
          <a:graphicData uri="http://schemas.openxmlformats.org/drawingml/2006/table">
            <a:tbl>
              <a:tblPr firstRow="1" bandRow="1">
                <a:tableStyleId>{F5AB1C69-6EDB-4FF4-983F-18BD219EF322}</a:tableStyleId>
              </a:tblPr>
              <a:tblGrid>
                <a:gridCol w="2177691">
                  <a:extLst>
                    <a:ext uri="{9D8B030D-6E8A-4147-A177-3AD203B41FA5}">
                      <a16:colId xmlns:a16="http://schemas.microsoft.com/office/drawing/2014/main" val="2382778593"/>
                    </a:ext>
                  </a:extLst>
                </a:gridCol>
                <a:gridCol w="356558">
                  <a:extLst>
                    <a:ext uri="{9D8B030D-6E8A-4147-A177-3AD203B41FA5}">
                      <a16:colId xmlns:a16="http://schemas.microsoft.com/office/drawing/2014/main" val="4207602413"/>
                    </a:ext>
                  </a:extLst>
                </a:gridCol>
                <a:gridCol w="327804">
                  <a:extLst>
                    <a:ext uri="{9D8B030D-6E8A-4147-A177-3AD203B41FA5}">
                      <a16:colId xmlns:a16="http://schemas.microsoft.com/office/drawing/2014/main" val="3058765362"/>
                    </a:ext>
                  </a:extLst>
                </a:gridCol>
                <a:gridCol w="368060">
                  <a:extLst>
                    <a:ext uri="{9D8B030D-6E8A-4147-A177-3AD203B41FA5}">
                      <a16:colId xmlns:a16="http://schemas.microsoft.com/office/drawing/2014/main" val="530158359"/>
                    </a:ext>
                  </a:extLst>
                </a:gridCol>
                <a:gridCol w="350808">
                  <a:extLst>
                    <a:ext uri="{9D8B030D-6E8A-4147-A177-3AD203B41FA5}">
                      <a16:colId xmlns:a16="http://schemas.microsoft.com/office/drawing/2014/main" val="1766866913"/>
                    </a:ext>
                  </a:extLst>
                </a:gridCol>
              </a:tblGrid>
              <a:tr h="370840">
                <a:tc>
                  <a:txBody>
                    <a:bodyPr/>
                    <a:lstStyle/>
                    <a:p>
                      <a:r>
                        <a:rPr lang="es-ES" dirty="0">
                          <a:solidFill>
                            <a:schemeClr val="accent3"/>
                          </a:solidFill>
                        </a:rPr>
                        <a:t>Número neuronas</a:t>
                      </a:r>
                    </a:p>
                  </a:txBody>
                  <a:tcPr>
                    <a:noFill/>
                  </a:tcPr>
                </a:tc>
                <a:tc>
                  <a:txBody>
                    <a:bodyPr/>
                    <a:lstStyle/>
                    <a:p>
                      <a:r>
                        <a:rPr lang="es-ES" dirty="0"/>
                        <a:t>5</a:t>
                      </a:r>
                    </a:p>
                  </a:txBody>
                  <a:tcPr/>
                </a:tc>
                <a:tc>
                  <a:txBody>
                    <a:bodyPr/>
                    <a:lstStyle/>
                    <a:p>
                      <a:r>
                        <a:rPr lang="es-ES" dirty="0"/>
                        <a:t>7</a:t>
                      </a:r>
                    </a:p>
                  </a:txBody>
                  <a:tcPr/>
                </a:tc>
                <a:tc>
                  <a:txBody>
                    <a:bodyPr/>
                    <a:lstStyle/>
                    <a:p>
                      <a:r>
                        <a:rPr lang="es-ES" dirty="0"/>
                        <a:t>7</a:t>
                      </a:r>
                    </a:p>
                  </a:txBody>
                  <a:tcPr/>
                </a:tc>
                <a:tc>
                  <a:txBody>
                    <a:bodyPr/>
                    <a:lstStyle/>
                    <a:p>
                      <a:r>
                        <a:rPr lang="es-ES" dirty="0"/>
                        <a:t>4</a:t>
                      </a:r>
                    </a:p>
                  </a:txBody>
                  <a:tcPr/>
                </a:tc>
                <a:extLst>
                  <a:ext uri="{0D108BD9-81ED-4DB2-BD59-A6C34878D82A}">
                    <a16:rowId xmlns:a16="http://schemas.microsoft.com/office/drawing/2014/main" val="2748661153"/>
                  </a:ext>
                </a:extLst>
              </a:tr>
            </a:tbl>
          </a:graphicData>
        </a:graphic>
      </p:graphicFrame>
      <p:graphicFrame>
        <p:nvGraphicFramePr>
          <p:cNvPr id="22" name="Tabla 21">
            <a:extLst>
              <a:ext uri="{FF2B5EF4-FFF2-40B4-BE49-F238E27FC236}">
                <a16:creationId xmlns:a16="http://schemas.microsoft.com/office/drawing/2014/main" id="{9E1CCADD-F502-4058-A7E2-41D8441D5A22}"/>
              </a:ext>
            </a:extLst>
          </p:cNvPr>
          <p:cNvGraphicFramePr>
            <a:graphicFrameLocks noGrp="1"/>
          </p:cNvGraphicFramePr>
          <p:nvPr>
            <p:extLst>
              <p:ext uri="{D42A27DB-BD31-4B8C-83A1-F6EECF244321}">
                <p14:modId xmlns:p14="http://schemas.microsoft.com/office/powerpoint/2010/main" val="1295850505"/>
              </p:ext>
            </p:extLst>
          </p:nvPr>
        </p:nvGraphicFramePr>
        <p:xfrm>
          <a:off x="6368210" y="5412445"/>
          <a:ext cx="3580921" cy="640080"/>
        </p:xfrm>
        <a:graphic>
          <a:graphicData uri="http://schemas.openxmlformats.org/drawingml/2006/table">
            <a:tbl>
              <a:tblPr firstRow="1" bandRow="1">
                <a:tableStyleId>{7DF18680-E054-41AD-8BC1-D1AEF772440D}</a:tableStyleId>
              </a:tblPr>
              <a:tblGrid>
                <a:gridCol w="2177691">
                  <a:extLst>
                    <a:ext uri="{9D8B030D-6E8A-4147-A177-3AD203B41FA5}">
                      <a16:colId xmlns:a16="http://schemas.microsoft.com/office/drawing/2014/main" val="2382778593"/>
                    </a:ext>
                  </a:extLst>
                </a:gridCol>
                <a:gridCol w="356558">
                  <a:extLst>
                    <a:ext uri="{9D8B030D-6E8A-4147-A177-3AD203B41FA5}">
                      <a16:colId xmlns:a16="http://schemas.microsoft.com/office/drawing/2014/main" val="4207602413"/>
                    </a:ext>
                  </a:extLst>
                </a:gridCol>
                <a:gridCol w="327804">
                  <a:extLst>
                    <a:ext uri="{9D8B030D-6E8A-4147-A177-3AD203B41FA5}">
                      <a16:colId xmlns:a16="http://schemas.microsoft.com/office/drawing/2014/main" val="3058765362"/>
                    </a:ext>
                  </a:extLst>
                </a:gridCol>
                <a:gridCol w="368060">
                  <a:extLst>
                    <a:ext uri="{9D8B030D-6E8A-4147-A177-3AD203B41FA5}">
                      <a16:colId xmlns:a16="http://schemas.microsoft.com/office/drawing/2014/main" val="530158359"/>
                    </a:ext>
                  </a:extLst>
                </a:gridCol>
                <a:gridCol w="350808">
                  <a:extLst>
                    <a:ext uri="{9D8B030D-6E8A-4147-A177-3AD203B41FA5}">
                      <a16:colId xmlns:a16="http://schemas.microsoft.com/office/drawing/2014/main" val="1766866913"/>
                    </a:ext>
                  </a:extLst>
                </a:gridCol>
              </a:tblGrid>
              <a:tr h="370840">
                <a:tc>
                  <a:txBody>
                    <a:bodyPr/>
                    <a:lstStyle/>
                    <a:p>
                      <a:r>
                        <a:rPr lang="es-ES" dirty="0">
                          <a:solidFill>
                            <a:schemeClr val="accent5"/>
                          </a:solidFill>
                        </a:rPr>
                        <a:t>Funciones de activación</a:t>
                      </a:r>
                    </a:p>
                  </a:txBody>
                  <a:tcPr>
                    <a:noFill/>
                  </a:tcPr>
                </a:tc>
                <a:tc>
                  <a:txBody>
                    <a:bodyPr/>
                    <a:lstStyle/>
                    <a:p>
                      <a:r>
                        <a:rPr lang="es-ES" dirty="0"/>
                        <a:t>1</a:t>
                      </a:r>
                    </a:p>
                  </a:txBody>
                  <a:tcPr anchor="ctr"/>
                </a:tc>
                <a:tc>
                  <a:txBody>
                    <a:bodyPr/>
                    <a:lstStyle/>
                    <a:p>
                      <a:r>
                        <a:rPr lang="es-ES" dirty="0"/>
                        <a:t>2</a:t>
                      </a:r>
                    </a:p>
                  </a:txBody>
                  <a:tcPr anchor="ctr"/>
                </a:tc>
                <a:tc>
                  <a:txBody>
                    <a:bodyPr/>
                    <a:lstStyle/>
                    <a:p>
                      <a:r>
                        <a:rPr lang="es-ES" dirty="0"/>
                        <a:t>3</a:t>
                      </a:r>
                    </a:p>
                  </a:txBody>
                  <a:tcPr anchor="ctr"/>
                </a:tc>
                <a:tc>
                  <a:txBody>
                    <a:bodyPr/>
                    <a:lstStyle/>
                    <a:p>
                      <a:r>
                        <a:rPr lang="es-ES" dirty="0"/>
                        <a:t>4</a:t>
                      </a:r>
                    </a:p>
                  </a:txBody>
                  <a:tcPr anchor="ctr"/>
                </a:tc>
                <a:extLst>
                  <a:ext uri="{0D108BD9-81ED-4DB2-BD59-A6C34878D82A}">
                    <a16:rowId xmlns:a16="http://schemas.microsoft.com/office/drawing/2014/main" val="2748661153"/>
                  </a:ext>
                </a:extLst>
              </a:tr>
            </a:tbl>
          </a:graphicData>
        </a:graphic>
      </p:graphicFrame>
      <p:sp>
        <p:nvSpPr>
          <p:cNvPr id="7" name="CuadroTexto 6">
            <a:extLst>
              <a:ext uri="{FF2B5EF4-FFF2-40B4-BE49-F238E27FC236}">
                <a16:creationId xmlns:a16="http://schemas.microsoft.com/office/drawing/2014/main" id="{487E4743-92A8-4FD9-B5D9-B0DEDA31A943}"/>
              </a:ext>
            </a:extLst>
          </p:cNvPr>
          <p:cNvSpPr txBox="1"/>
          <p:nvPr/>
        </p:nvSpPr>
        <p:spPr>
          <a:xfrm>
            <a:off x="6757358" y="244557"/>
            <a:ext cx="3559834" cy="369332"/>
          </a:xfrm>
          <a:prstGeom prst="rect">
            <a:avLst/>
          </a:prstGeom>
          <a:noFill/>
        </p:spPr>
        <p:txBody>
          <a:bodyPr wrap="square" rtlCol="0">
            <a:spAutoFit/>
          </a:bodyPr>
          <a:lstStyle/>
          <a:p>
            <a:r>
              <a:rPr lang="es-ES" b="1" dirty="0">
                <a:solidFill>
                  <a:schemeClr val="accent3"/>
                </a:solidFill>
              </a:rPr>
              <a:t>5               7            7               4</a:t>
            </a:r>
          </a:p>
        </p:txBody>
      </p:sp>
      <p:sp>
        <p:nvSpPr>
          <p:cNvPr id="23" name="CuadroTexto 22">
            <a:extLst>
              <a:ext uri="{FF2B5EF4-FFF2-40B4-BE49-F238E27FC236}">
                <a16:creationId xmlns:a16="http://schemas.microsoft.com/office/drawing/2014/main" id="{06B0B44D-6EE8-476B-B453-A82C88A9F5BB}"/>
              </a:ext>
            </a:extLst>
          </p:cNvPr>
          <p:cNvSpPr txBox="1"/>
          <p:nvPr/>
        </p:nvSpPr>
        <p:spPr>
          <a:xfrm>
            <a:off x="6096000" y="3558497"/>
            <a:ext cx="4514490" cy="369332"/>
          </a:xfrm>
          <a:prstGeom prst="rect">
            <a:avLst/>
          </a:prstGeom>
          <a:noFill/>
        </p:spPr>
        <p:txBody>
          <a:bodyPr wrap="square" rtlCol="0">
            <a:spAutoFit/>
          </a:bodyPr>
          <a:lstStyle/>
          <a:p>
            <a:r>
              <a:rPr lang="es-ES" b="1" dirty="0" err="1">
                <a:solidFill>
                  <a:schemeClr val="accent5"/>
                </a:solidFill>
              </a:rPr>
              <a:t>Threshold</a:t>
            </a:r>
            <a:r>
              <a:rPr lang="es-ES" b="1" dirty="0">
                <a:solidFill>
                  <a:schemeClr val="accent5"/>
                </a:solidFill>
              </a:rPr>
              <a:t>    </a:t>
            </a:r>
            <a:r>
              <a:rPr lang="es-ES" b="1" dirty="0" err="1">
                <a:solidFill>
                  <a:schemeClr val="accent5"/>
                </a:solidFill>
              </a:rPr>
              <a:t>Sigmoid</a:t>
            </a:r>
            <a:r>
              <a:rPr lang="es-ES" b="1" dirty="0">
                <a:solidFill>
                  <a:schemeClr val="accent5"/>
                </a:solidFill>
              </a:rPr>
              <a:t>  </a:t>
            </a:r>
            <a:r>
              <a:rPr lang="es-ES" b="1" dirty="0" err="1">
                <a:solidFill>
                  <a:schemeClr val="accent5"/>
                </a:solidFill>
              </a:rPr>
              <a:t>TanH</a:t>
            </a:r>
            <a:r>
              <a:rPr lang="es-ES" b="1" dirty="0">
                <a:solidFill>
                  <a:schemeClr val="accent5"/>
                </a:solidFill>
              </a:rPr>
              <a:t>        </a:t>
            </a:r>
            <a:r>
              <a:rPr lang="es-ES" b="1" dirty="0" err="1">
                <a:solidFill>
                  <a:schemeClr val="accent5"/>
                </a:solidFill>
              </a:rPr>
              <a:t>ReLU</a:t>
            </a:r>
            <a:endParaRPr lang="es-ES" b="1" dirty="0">
              <a:solidFill>
                <a:schemeClr val="accent5"/>
              </a:solidFill>
            </a:endParaRPr>
          </a:p>
        </p:txBody>
      </p:sp>
      <p:sp>
        <p:nvSpPr>
          <p:cNvPr id="15" name="Rectángulo: esquinas redondeadas 14">
            <a:extLst>
              <a:ext uri="{FF2B5EF4-FFF2-40B4-BE49-F238E27FC236}">
                <a16:creationId xmlns:a16="http://schemas.microsoft.com/office/drawing/2014/main" id="{C706B130-212D-4916-AAF7-39BE13FA8A80}"/>
              </a:ext>
            </a:extLst>
          </p:cNvPr>
          <p:cNvSpPr/>
          <p:nvPr/>
        </p:nvSpPr>
        <p:spPr>
          <a:xfrm>
            <a:off x="6694097" y="244557"/>
            <a:ext cx="3559835" cy="369332"/>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esquinas redondeadas 24">
            <a:extLst>
              <a:ext uri="{FF2B5EF4-FFF2-40B4-BE49-F238E27FC236}">
                <a16:creationId xmlns:a16="http://schemas.microsoft.com/office/drawing/2014/main" id="{AD5574FD-EBBF-4AC6-8272-71997F885E2A}"/>
              </a:ext>
            </a:extLst>
          </p:cNvPr>
          <p:cNvSpPr/>
          <p:nvPr/>
        </p:nvSpPr>
        <p:spPr>
          <a:xfrm>
            <a:off x="6096001" y="3558496"/>
            <a:ext cx="4301705" cy="397365"/>
          </a:xfrm>
          <a:prstGeom prst="round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F6737F47-9895-4D0F-A2EB-738C31E44836}"/>
              </a:ext>
            </a:extLst>
          </p:cNvPr>
          <p:cNvSpPr txBox="1"/>
          <p:nvPr/>
        </p:nvSpPr>
        <p:spPr>
          <a:xfrm>
            <a:off x="6368210" y="6147758"/>
            <a:ext cx="3580921" cy="369332"/>
          </a:xfrm>
          <a:prstGeom prst="rect">
            <a:avLst/>
          </a:prstGeom>
          <a:noFill/>
        </p:spPr>
        <p:txBody>
          <a:bodyPr wrap="square" rtlCol="0">
            <a:spAutoFit/>
          </a:bodyPr>
          <a:lstStyle/>
          <a:p>
            <a:r>
              <a:rPr lang="es-ES" dirty="0">
                <a:solidFill>
                  <a:srgbClr val="92D050"/>
                </a:solidFill>
              </a:rPr>
              <a:t>Inputs primera capa </a:t>
            </a:r>
            <a:r>
              <a:rPr lang="es-ES" dirty="0">
                <a:solidFill>
                  <a:srgbClr val="92D050"/>
                </a:solidFill>
                <a:sym typeface="Wingdings" panose="05000000000000000000" pitchFamily="2" charset="2"/>
              </a:rPr>
              <a:t>      </a:t>
            </a:r>
            <a:r>
              <a:rPr lang="es-ES" b="1" dirty="0">
                <a:solidFill>
                  <a:srgbClr val="92D050"/>
                </a:solidFill>
                <a:sym typeface="Wingdings" panose="05000000000000000000" pitchFamily="2" charset="2"/>
              </a:rPr>
              <a:t>2</a:t>
            </a:r>
            <a:endParaRPr lang="es-ES" b="1" dirty="0">
              <a:solidFill>
                <a:srgbClr val="92D050"/>
              </a:solidFill>
            </a:endParaRPr>
          </a:p>
        </p:txBody>
      </p:sp>
      <p:sp>
        <p:nvSpPr>
          <p:cNvPr id="28" name="Rectángulo: esquinas redondeadas 27">
            <a:extLst>
              <a:ext uri="{FF2B5EF4-FFF2-40B4-BE49-F238E27FC236}">
                <a16:creationId xmlns:a16="http://schemas.microsoft.com/office/drawing/2014/main" id="{AA3CFFF1-8A5E-469C-A551-E5ED201A8EB4}"/>
              </a:ext>
            </a:extLst>
          </p:cNvPr>
          <p:cNvSpPr/>
          <p:nvPr/>
        </p:nvSpPr>
        <p:spPr>
          <a:xfrm>
            <a:off x="5706016" y="4207653"/>
            <a:ext cx="4398392" cy="2405790"/>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TextBox 28">
            <a:extLst>
              <a:ext uri="{FF2B5EF4-FFF2-40B4-BE49-F238E27FC236}">
                <a16:creationId xmlns:a16="http://schemas.microsoft.com/office/drawing/2014/main" id="{7F9A2946-AD98-4AFB-90AF-8DE0FF920BD5}"/>
              </a:ext>
            </a:extLst>
          </p:cNvPr>
          <p:cNvSpPr txBox="1"/>
          <p:nvPr/>
        </p:nvSpPr>
        <p:spPr>
          <a:xfrm>
            <a:off x="5253645" y="1603241"/>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rgbClr val="92D050"/>
                </a:solidFill>
              </a:rPr>
              <a:t>Input 1</a:t>
            </a:r>
          </a:p>
        </p:txBody>
      </p:sp>
      <p:sp>
        <p:nvSpPr>
          <p:cNvPr id="32" name="TextBox 28">
            <a:extLst>
              <a:ext uri="{FF2B5EF4-FFF2-40B4-BE49-F238E27FC236}">
                <a16:creationId xmlns:a16="http://schemas.microsoft.com/office/drawing/2014/main" id="{3DDD7039-F39F-4F72-A911-583F3810CA76}"/>
              </a:ext>
            </a:extLst>
          </p:cNvPr>
          <p:cNvSpPr txBox="1"/>
          <p:nvPr/>
        </p:nvSpPr>
        <p:spPr>
          <a:xfrm>
            <a:off x="5253645" y="2498178"/>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rgbClr val="92D050"/>
                </a:solidFill>
              </a:rPr>
              <a:t>Input 2</a:t>
            </a:r>
          </a:p>
        </p:txBody>
      </p:sp>
      <p:cxnSp>
        <p:nvCxnSpPr>
          <p:cNvPr id="33" name="Conector recto de flecha 32">
            <a:extLst>
              <a:ext uri="{FF2B5EF4-FFF2-40B4-BE49-F238E27FC236}">
                <a16:creationId xmlns:a16="http://schemas.microsoft.com/office/drawing/2014/main" id="{9A65FEBB-40D2-49F3-96CD-ECB880A615D5}"/>
              </a:ext>
            </a:extLst>
          </p:cNvPr>
          <p:cNvCxnSpPr>
            <a:cxnSpLocks/>
            <a:stCxn id="31" idx="3"/>
          </p:cNvCxnSpPr>
          <p:nvPr/>
        </p:nvCxnSpPr>
        <p:spPr>
          <a:xfrm flipV="1">
            <a:off x="6107502" y="1276709"/>
            <a:ext cx="661358" cy="49330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800CC354-76E6-45CC-8F9F-6B6AF017EA66}"/>
              </a:ext>
            </a:extLst>
          </p:cNvPr>
          <p:cNvCxnSpPr>
            <a:cxnSpLocks/>
            <a:stCxn id="31" idx="3"/>
          </p:cNvCxnSpPr>
          <p:nvPr/>
        </p:nvCxnSpPr>
        <p:spPr>
          <a:xfrm flipV="1">
            <a:off x="6107502" y="1664308"/>
            <a:ext cx="655607" cy="10570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80E74C11-59E6-4C5A-AD69-D7329A5DC250}"/>
              </a:ext>
            </a:extLst>
          </p:cNvPr>
          <p:cNvCxnSpPr>
            <a:cxnSpLocks/>
            <a:stCxn id="31" idx="3"/>
            <a:endCxn id="14" idx="1"/>
          </p:cNvCxnSpPr>
          <p:nvPr/>
        </p:nvCxnSpPr>
        <p:spPr>
          <a:xfrm>
            <a:off x="6107502" y="1770011"/>
            <a:ext cx="672860" cy="30617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4AC135C-BC10-4794-9E1A-A268751EA53B}"/>
              </a:ext>
            </a:extLst>
          </p:cNvPr>
          <p:cNvCxnSpPr>
            <a:cxnSpLocks/>
            <a:stCxn id="31" idx="3"/>
          </p:cNvCxnSpPr>
          <p:nvPr/>
        </p:nvCxnSpPr>
        <p:spPr>
          <a:xfrm>
            <a:off x="6107502" y="1770011"/>
            <a:ext cx="649856" cy="69146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300FEA7D-5061-4F1D-881C-2532254003B9}"/>
              </a:ext>
            </a:extLst>
          </p:cNvPr>
          <p:cNvCxnSpPr>
            <a:cxnSpLocks/>
            <a:stCxn id="31" idx="3"/>
          </p:cNvCxnSpPr>
          <p:nvPr/>
        </p:nvCxnSpPr>
        <p:spPr>
          <a:xfrm>
            <a:off x="6107502" y="1770011"/>
            <a:ext cx="649856" cy="109841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3C61841E-98DE-4CF2-842E-846B53516B6C}"/>
              </a:ext>
            </a:extLst>
          </p:cNvPr>
          <p:cNvCxnSpPr>
            <a:cxnSpLocks/>
            <a:stCxn id="32" idx="3"/>
          </p:cNvCxnSpPr>
          <p:nvPr/>
        </p:nvCxnSpPr>
        <p:spPr>
          <a:xfrm flipV="1">
            <a:off x="6107502" y="1279022"/>
            <a:ext cx="649856" cy="138592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6BEB15EE-EA01-4482-9F93-9A686215C711}"/>
              </a:ext>
            </a:extLst>
          </p:cNvPr>
          <p:cNvCxnSpPr>
            <a:cxnSpLocks/>
            <a:stCxn id="32" idx="3"/>
          </p:cNvCxnSpPr>
          <p:nvPr/>
        </p:nvCxnSpPr>
        <p:spPr>
          <a:xfrm flipV="1">
            <a:off x="6107502" y="1664308"/>
            <a:ext cx="649856" cy="100064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CDB4C236-B410-4214-8D5C-88ED18DFAF85}"/>
              </a:ext>
            </a:extLst>
          </p:cNvPr>
          <p:cNvCxnSpPr>
            <a:cxnSpLocks/>
            <a:stCxn id="32" idx="3"/>
            <a:endCxn id="14" idx="1"/>
          </p:cNvCxnSpPr>
          <p:nvPr/>
        </p:nvCxnSpPr>
        <p:spPr>
          <a:xfrm flipV="1">
            <a:off x="6107502" y="2076188"/>
            <a:ext cx="672860" cy="58876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50AF5E32-5F13-4FB4-95EE-198A3B604B0F}"/>
              </a:ext>
            </a:extLst>
          </p:cNvPr>
          <p:cNvCxnSpPr>
            <a:cxnSpLocks/>
            <a:stCxn id="32" idx="3"/>
          </p:cNvCxnSpPr>
          <p:nvPr/>
        </p:nvCxnSpPr>
        <p:spPr>
          <a:xfrm flipV="1">
            <a:off x="6107502" y="2432831"/>
            <a:ext cx="649856" cy="23211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305CCAC-C1C5-4832-8C39-C42119A9C0D9}"/>
              </a:ext>
            </a:extLst>
          </p:cNvPr>
          <p:cNvCxnSpPr>
            <a:cxnSpLocks/>
            <a:stCxn id="32" idx="3"/>
          </p:cNvCxnSpPr>
          <p:nvPr/>
        </p:nvCxnSpPr>
        <p:spPr>
          <a:xfrm>
            <a:off x="6107502" y="2664948"/>
            <a:ext cx="649856" cy="18550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4" name="Rectángulo: esquinas redondeadas 63">
            <a:extLst>
              <a:ext uri="{FF2B5EF4-FFF2-40B4-BE49-F238E27FC236}">
                <a16:creationId xmlns:a16="http://schemas.microsoft.com/office/drawing/2014/main" id="{E066167F-93F4-4823-86EF-3C9040DCF1ED}"/>
              </a:ext>
            </a:extLst>
          </p:cNvPr>
          <p:cNvSpPr/>
          <p:nvPr/>
        </p:nvSpPr>
        <p:spPr>
          <a:xfrm>
            <a:off x="5176250" y="1385920"/>
            <a:ext cx="1241402" cy="1530820"/>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66965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Imagen 13">
            <a:extLst>
              <a:ext uri="{FF2B5EF4-FFF2-40B4-BE49-F238E27FC236}">
                <a16:creationId xmlns:a16="http://schemas.microsoft.com/office/drawing/2014/main" id="{CA2ED030-86A1-4DAD-948D-5CB8D7BC6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362" y="723375"/>
            <a:ext cx="3830128" cy="2705625"/>
          </a:xfrm>
          <a:prstGeom prst="rect">
            <a:avLst/>
          </a:prstGeom>
        </p:spPr>
      </p:pic>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u="sng" dirty="0">
                <a:solidFill>
                  <a:schemeClr val="bg1"/>
                </a:solidFill>
                <a:latin typeface="+mj-lt"/>
                <a:ea typeface="+mj-ea"/>
                <a:cs typeface="+mj-cs"/>
              </a:rPr>
              <a:t>Red Neuronal</a:t>
            </a:r>
            <a:endParaRPr lang="en-US" altLang="ko-KR" sz="3200" b="1" u="sng" dirty="0">
              <a:solidFill>
                <a:schemeClr val="bg1"/>
              </a:solidFill>
              <a:latin typeface="+mj-lt"/>
              <a:ea typeface="+mj-ea"/>
              <a:cs typeface="+mj-cs"/>
            </a:endParaRPr>
          </a:p>
        </p:txBody>
      </p:sp>
      <p:sp>
        <p:nvSpPr>
          <p:cNvPr id="21" name="TextBox 28">
            <a:extLst>
              <a:ext uri="{FF2B5EF4-FFF2-40B4-BE49-F238E27FC236}">
                <a16:creationId xmlns:a16="http://schemas.microsoft.com/office/drawing/2014/main" id="{8ED113EE-A8B0-44DD-A35B-06C910846CEC}"/>
              </a:ext>
            </a:extLst>
          </p:cNvPr>
          <p:cNvSpPr txBox="1"/>
          <p:nvPr/>
        </p:nvSpPr>
        <p:spPr>
          <a:xfrm>
            <a:off x="570022" y="2339066"/>
            <a:ext cx="4220514" cy="1772860"/>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El método </a:t>
            </a:r>
            <a:r>
              <a:rPr lang="es-ES" altLang="ko-KR" sz="1600" b="1" dirty="0">
                <a:solidFill>
                  <a:schemeClr val="bg1"/>
                </a:solidFill>
              </a:rPr>
              <a:t>constructor</a:t>
            </a:r>
            <a:r>
              <a:rPr lang="es-ES" altLang="ko-KR" sz="1600" dirty="0">
                <a:solidFill>
                  <a:schemeClr val="bg1"/>
                </a:solidFill>
              </a:rPr>
              <a:t> deberá:</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Crear los distintos objetos de la clase “Capa Neuronal” programada anteriormente.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Almacenar las capas en una lista ordenada de Python</a:t>
            </a:r>
          </a:p>
        </p:txBody>
      </p:sp>
      <p:sp>
        <p:nvSpPr>
          <p:cNvPr id="7" name="CuadroTexto 6">
            <a:extLst>
              <a:ext uri="{FF2B5EF4-FFF2-40B4-BE49-F238E27FC236}">
                <a16:creationId xmlns:a16="http://schemas.microsoft.com/office/drawing/2014/main" id="{487E4743-92A8-4FD9-B5D9-B0DEDA31A943}"/>
              </a:ext>
            </a:extLst>
          </p:cNvPr>
          <p:cNvSpPr txBox="1"/>
          <p:nvPr/>
        </p:nvSpPr>
        <p:spPr>
          <a:xfrm>
            <a:off x="6757358" y="244557"/>
            <a:ext cx="3559834" cy="369332"/>
          </a:xfrm>
          <a:prstGeom prst="rect">
            <a:avLst/>
          </a:prstGeom>
          <a:noFill/>
        </p:spPr>
        <p:txBody>
          <a:bodyPr wrap="square" rtlCol="0">
            <a:spAutoFit/>
          </a:bodyPr>
          <a:lstStyle/>
          <a:p>
            <a:r>
              <a:rPr lang="es-ES" b="1" dirty="0">
                <a:solidFill>
                  <a:schemeClr val="accent3"/>
                </a:solidFill>
              </a:rPr>
              <a:t>5               7            7               4</a:t>
            </a:r>
          </a:p>
        </p:txBody>
      </p:sp>
      <p:sp>
        <p:nvSpPr>
          <p:cNvPr id="23" name="CuadroTexto 22">
            <a:extLst>
              <a:ext uri="{FF2B5EF4-FFF2-40B4-BE49-F238E27FC236}">
                <a16:creationId xmlns:a16="http://schemas.microsoft.com/office/drawing/2014/main" id="{06B0B44D-6EE8-476B-B453-A82C88A9F5BB}"/>
              </a:ext>
            </a:extLst>
          </p:cNvPr>
          <p:cNvSpPr txBox="1"/>
          <p:nvPr/>
        </p:nvSpPr>
        <p:spPr>
          <a:xfrm>
            <a:off x="6096000" y="3558497"/>
            <a:ext cx="4514490" cy="369332"/>
          </a:xfrm>
          <a:prstGeom prst="rect">
            <a:avLst/>
          </a:prstGeom>
          <a:noFill/>
        </p:spPr>
        <p:txBody>
          <a:bodyPr wrap="square" rtlCol="0">
            <a:spAutoFit/>
          </a:bodyPr>
          <a:lstStyle/>
          <a:p>
            <a:r>
              <a:rPr lang="es-ES" b="1" dirty="0" err="1">
                <a:solidFill>
                  <a:schemeClr val="accent5"/>
                </a:solidFill>
              </a:rPr>
              <a:t>Threshold</a:t>
            </a:r>
            <a:r>
              <a:rPr lang="es-ES" b="1" dirty="0">
                <a:solidFill>
                  <a:schemeClr val="accent5"/>
                </a:solidFill>
              </a:rPr>
              <a:t>    </a:t>
            </a:r>
            <a:r>
              <a:rPr lang="es-ES" b="1" dirty="0" err="1">
                <a:solidFill>
                  <a:schemeClr val="accent5"/>
                </a:solidFill>
              </a:rPr>
              <a:t>Sigmoid</a:t>
            </a:r>
            <a:r>
              <a:rPr lang="es-ES" b="1" dirty="0">
                <a:solidFill>
                  <a:schemeClr val="accent5"/>
                </a:solidFill>
              </a:rPr>
              <a:t>  </a:t>
            </a:r>
            <a:r>
              <a:rPr lang="es-ES" b="1" dirty="0" err="1">
                <a:solidFill>
                  <a:schemeClr val="accent5"/>
                </a:solidFill>
              </a:rPr>
              <a:t>TanH</a:t>
            </a:r>
            <a:r>
              <a:rPr lang="es-ES" b="1" dirty="0">
                <a:solidFill>
                  <a:schemeClr val="accent5"/>
                </a:solidFill>
              </a:rPr>
              <a:t>        </a:t>
            </a:r>
            <a:r>
              <a:rPr lang="es-ES" b="1" dirty="0" err="1">
                <a:solidFill>
                  <a:schemeClr val="accent5"/>
                </a:solidFill>
              </a:rPr>
              <a:t>ReLU</a:t>
            </a:r>
            <a:endParaRPr lang="es-ES" b="1" dirty="0">
              <a:solidFill>
                <a:schemeClr val="accent5"/>
              </a:solidFill>
            </a:endParaRPr>
          </a:p>
        </p:txBody>
      </p:sp>
      <p:sp>
        <p:nvSpPr>
          <p:cNvPr id="15" name="Rectángulo: esquinas redondeadas 14">
            <a:extLst>
              <a:ext uri="{FF2B5EF4-FFF2-40B4-BE49-F238E27FC236}">
                <a16:creationId xmlns:a16="http://schemas.microsoft.com/office/drawing/2014/main" id="{C706B130-212D-4916-AAF7-39BE13FA8A80}"/>
              </a:ext>
            </a:extLst>
          </p:cNvPr>
          <p:cNvSpPr/>
          <p:nvPr/>
        </p:nvSpPr>
        <p:spPr>
          <a:xfrm>
            <a:off x="6694097" y="244557"/>
            <a:ext cx="3559835" cy="369332"/>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esquinas redondeadas 24">
            <a:extLst>
              <a:ext uri="{FF2B5EF4-FFF2-40B4-BE49-F238E27FC236}">
                <a16:creationId xmlns:a16="http://schemas.microsoft.com/office/drawing/2014/main" id="{AD5574FD-EBBF-4AC6-8272-71997F885E2A}"/>
              </a:ext>
            </a:extLst>
          </p:cNvPr>
          <p:cNvSpPr/>
          <p:nvPr/>
        </p:nvSpPr>
        <p:spPr>
          <a:xfrm>
            <a:off x="6096001" y="3558496"/>
            <a:ext cx="4301705" cy="397365"/>
          </a:xfrm>
          <a:prstGeom prst="round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TextBox 28">
            <a:extLst>
              <a:ext uri="{FF2B5EF4-FFF2-40B4-BE49-F238E27FC236}">
                <a16:creationId xmlns:a16="http://schemas.microsoft.com/office/drawing/2014/main" id="{7F9A2946-AD98-4AFB-90AF-8DE0FF920BD5}"/>
              </a:ext>
            </a:extLst>
          </p:cNvPr>
          <p:cNvSpPr txBox="1"/>
          <p:nvPr/>
        </p:nvSpPr>
        <p:spPr>
          <a:xfrm>
            <a:off x="5253645" y="1603241"/>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rgbClr val="92D050"/>
                </a:solidFill>
              </a:rPr>
              <a:t>Input 1</a:t>
            </a:r>
          </a:p>
        </p:txBody>
      </p:sp>
      <p:sp>
        <p:nvSpPr>
          <p:cNvPr id="32" name="TextBox 28">
            <a:extLst>
              <a:ext uri="{FF2B5EF4-FFF2-40B4-BE49-F238E27FC236}">
                <a16:creationId xmlns:a16="http://schemas.microsoft.com/office/drawing/2014/main" id="{3DDD7039-F39F-4F72-A911-583F3810CA76}"/>
              </a:ext>
            </a:extLst>
          </p:cNvPr>
          <p:cNvSpPr txBox="1"/>
          <p:nvPr/>
        </p:nvSpPr>
        <p:spPr>
          <a:xfrm>
            <a:off x="5253645" y="2498178"/>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rgbClr val="92D050"/>
                </a:solidFill>
              </a:rPr>
              <a:t>Input 2</a:t>
            </a:r>
          </a:p>
        </p:txBody>
      </p:sp>
      <p:cxnSp>
        <p:nvCxnSpPr>
          <p:cNvPr id="33" name="Conector recto de flecha 32">
            <a:extLst>
              <a:ext uri="{FF2B5EF4-FFF2-40B4-BE49-F238E27FC236}">
                <a16:creationId xmlns:a16="http://schemas.microsoft.com/office/drawing/2014/main" id="{9A65FEBB-40D2-49F3-96CD-ECB880A615D5}"/>
              </a:ext>
            </a:extLst>
          </p:cNvPr>
          <p:cNvCxnSpPr>
            <a:cxnSpLocks/>
            <a:stCxn id="31" idx="3"/>
          </p:cNvCxnSpPr>
          <p:nvPr/>
        </p:nvCxnSpPr>
        <p:spPr>
          <a:xfrm flipV="1">
            <a:off x="6107502" y="1276709"/>
            <a:ext cx="661358" cy="49330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800CC354-76E6-45CC-8F9F-6B6AF017EA66}"/>
              </a:ext>
            </a:extLst>
          </p:cNvPr>
          <p:cNvCxnSpPr>
            <a:cxnSpLocks/>
            <a:stCxn id="31" idx="3"/>
          </p:cNvCxnSpPr>
          <p:nvPr/>
        </p:nvCxnSpPr>
        <p:spPr>
          <a:xfrm flipV="1">
            <a:off x="6107502" y="1664308"/>
            <a:ext cx="655607" cy="10570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80E74C11-59E6-4C5A-AD69-D7329A5DC250}"/>
              </a:ext>
            </a:extLst>
          </p:cNvPr>
          <p:cNvCxnSpPr>
            <a:cxnSpLocks/>
            <a:stCxn id="31" idx="3"/>
            <a:endCxn id="14" idx="1"/>
          </p:cNvCxnSpPr>
          <p:nvPr/>
        </p:nvCxnSpPr>
        <p:spPr>
          <a:xfrm>
            <a:off x="6107502" y="1770011"/>
            <a:ext cx="672860" cy="30617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4AC135C-BC10-4794-9E1A-A268751EA53B}"/>
              </a:ext>
            </a:extLst>
          </p:cNvPr>
          <p:cNvCxnSpPr>
            <a:cxnSpLocks/>
            <a:stCxn id="31" idx="3"/>
          </p:cNvCxnSpPr>
          <p:nvPr/>
        </p:nvCxnSpPr>
        <p:spPr>
          <a:xfrm>
            <a:off x="6107502" y="1770011"/>
            <a:ext cx="649856" cy="69146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300FEA7D-5061-4F1D-881C-2532254003B9}"/>
              </a:ext>
            </a:extLst>
          </p:cNvPr>
          <p:cNvCxnSpPr>
            <a:cxnSpLocks/>
            <a:stCxn id="31" idx="3"/>
          </p:cNvCxnSpPr>
          <p:nvPr/>
        </p:nvCxnSpPr>
        <p:spPr>
          <a:xfrm>
            <a:off x="6107502" y="1770011"/>
            <a:ext cx="649856" cy="109841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3C61841E-98DE-4CF2-842E-846B53516B6C}"/>
              </a:ext>
            </a:extLst>
          </p:cNvPr>
          <p:cNvCxnSpPr>
            <a:cxnSpLocks/>
            <a:stCxn id="32" idx="3"/>
          </p:cNvCxnSpPr>
          <p:nvPr/>
        </p:nvCxnSpPr>
        <p:spPr>
          <a:xfrm flipV="1">
            <a:off x="6107502" y="1279022"/>
            <a:ext cx="649856" cy="138592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6BEB15EE-EA01-4482-9F93-9A686215C711}"/>
              </a:ext>
            </a:extLst>
          </p:cNvPr>
          <p:cNvCxnSpPr>
            <a:cxnSpLocks/>
            <a:stCxn id="32" idx="3"/>
          </p:cNvCxnSpPr>
          <p:nvPr/>
        </p:nvCxnSpPr>
        <p:spPr>
          <a:xfrm flipV="1">
            <a:off x="6107502" y="1664308"/>
            <a:ext cx="649856" cy="100064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CDB4C236-B410-4214-8D5C-88ED18DFAF85}"/>
              </a:ext>
            </a:extLst>
          </p:cNvPr>
          <p:cNvCxnSpPr>
            <a:cxnSpLocks/>
            <a:stCxn id="32" idx="3"/>
            <a:endCxn id="14" idx="1"/>
          </p:cNvCxnSpPr>
          <p:nvPr/>
        </p:nvCxnSpPr>
        <p:spPr>
          <a:xfrm flipV="1">
            <a:off x="6107502" y="2076188"/>
            <a:ext cx="672860" cy="58876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50AF5E32-5F13-4FB4-95EE-198A3B604B0F}"/>
              </a:ext>
            </a:extLst>
          </p:cNvPr>
          <p:cNvCxnSpPr>
            <a:cxnSpLocks/>
            <a:stCxn id="32" idx="3"/>
          </p:cNvCxnSpPr>
          <p:nvPr/>
        </p:nvCxnSpPr>
        <p:spPr>
          <a:xfrm flipV="1">
            <a:off x="6107502" y="2432831"/>
            <a:ext cx="649856" cy="23211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305CCAC-C1C5-4832-8C39-C42119A9C0D9}"/>
              </a:ext>
            </a:extLst>
          </p:cNvPr>
          <p:cNvCxnSpPr>
            <a:cxnSpLocks/>
            <a:stCxn id="32" idx="3"/>
          </p:cNvCxnSpPr>
          <p:nvPr/>
        </p:nvCxnSpPr>
        <p:spPr>
          <a:xfrm>
            <a:off x="6107502" y="2664948"/>
            <a:ext cx="649856" cy="18550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C90E9280-ACC7-4E89-8335-5BFEDD83515B}"/>
              </a:ext>
            </a:extLst>
          </p:cNvPr>
          <p:cNvPicPr>
            <a:picLocks noChangeAspect="1"/>
          </p:cNvPicPr>
          <p:nvPr/>
        </p:nvPicPr>
        <p:blipFill>
          <a:blip r:embed="rId4"/>
          <a:stretch>
            <a:fillRect/>
          </a:stretch>
        </p:blipFill>
        <p:spPr>
          <a:xfrm>
            <a:off x="1247955" y="4271426"/>
            <a:ext cx="2576954" cy="1668028"/>
          </a:xfrm>
          <a:prstGeom prst="rect">
            <a:avLst/>
          </a:prstGeom>
        </p:spPr>
      </p:pic>
      <p:sp>
        <p:nvSpPr>
          <p:cNvPr id="30" name="Rectángulo: esquinas redondeadas 29">
            <a:extLst>
              <a:ext uri="{FF2B5EF4-FFF2-40B4-BE49-F238E27FC236}">
                <a16:creationId xmlns:a16="http://schemas.microsoft.com/office/drawing/2014/main" id="{08CB7AF9-FF72-4A2D-A2BD-E707EB3A614C}"/>
              </a:ext>
            </a:extLst>
          </p:cNvPr>
          <p:cNvSpPr/>
          <p:nvPr/>
        </p:nvSpPr>
        <p:spPr>
          <a:xfrm>
            <a:off x="5176250" y="1385920"/>
            <a:ext cx="1241402" cy="1530820"/>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5" name="Tabla 4">
            <a:extLst>
              <a:ext uri="{FF2B5EF4-FFF2-40B4-BE49-F238E27FC236}">
                <a16:creationId xmlns:a16="http://schemas.microsoft.com/office/drawing/2014/main" id="{76A20A73-EEDF-444C-B4EC-377B3F2EDBE6}"/>
              </a:ext>
            </a:extLst>
          </p:cNvPr>
          <p:cNvGraphicFramePr>
            <a:graphicFrameLocks noGrp="1"/>
          </p:cNvGraphicFramePr>
          <p:nvPr>
            <p:extLst>
              <p:ext uri="{D42A27DB-BD31-4B8C-83A1-F6EECF244321}">
                <p14:modId xmlns:p14="http://schemas.microsoft.com/office/powerpoint/2010/main" val="1080544578"/>
              </p:ext>
            </p:extLst>
          </p:nvPr>
        </p:nvGraphicFramePr>
        <p:xfrm>
          <a:off x="5676181" y="4475636"/>
          <a:ext cx="5641675" cy="1483360"/>
        </p:xfrm>
        <a:graphic>
          <a:graphicData uri="http://schemas.openxmlformats.org/drawingml/2006/table">
            <a:tbl>
              <a:tblPr firstRow="1" bandRow="1">
                <a:tableStyleId>{21E4AEA4-8DFA-4A89-87EB-49C32662AFE0}</a:tableStyleId>
              </a:tblPr>
              <a:tblGrid>
                <a:gridCol w="1128335">
                  <a:extLst>
                    <a:ext uri="{9D8B030D-6E8A-4147-A177-3AD203B41FA5}">
                      <a16:colId xmlns:a16="http://schemas.microsoft.com/office/drawing/2014/main" val="2841155034"/>
                    </a:ext>
                  </a:extLst>
                </a:gridCol>
                <a:gridCol w="1128335">
                  <a:extLst>
                    <a:ext uri="{9D8B030D-6E8A-4147-A177-3AD203B41FA5}">
                      <a16:colId xmlns:a16="http://schemas.microsoft.com/office/drawing/2014/main" val="3901119176"/>
                    </a:ext>
                  </a:extLst>
                </a:gridCol>
                <a:gridCol w="1128335">
                  <a:extLst>
                    <a:ext uri="{9D8B030D-6E8A-4147-A177-3AD203B41FA5}">
                      <a16:colId xmlns:a16="http://schemas.microsoft.com/office/drawing/2014/main" val="3681724471"/>
                    </a:ext>
                  </a:extLst>
                </a:gridCol>
                <a:gridCol w="1128335">
                  <a:extLst>
                    <a:ext uri="{9D8B030D-6E8A-4147-A177-3AD203B41FA5}">
                      <a16:colId xmlns:a16="http://schemas.microsoft.com/office/drawing/2014/main" val="3208658862"/>
                    </a:ext>
                  </a:extLst>
                </a:gridCol>
                <a:gridCol w="1128335">
                  <a:extLst>
                    <a:ext uri="{9D8B030D-6E8A-4147-A177-3AD203B41FA5}">
                      <a16:colId xmlns:a16="http://schemas.microsoft.com/office/drawing/2014/main" val="3568401891"/>
                    </a:ext>
                  </a:extLst>
                </a:gridCol>
              </a:tblGrid>
              <a:tr h="370840">
                <a:tc>
                  <a:txBody>
                    <a:bodyPr/>
                    <a:lstStyle/>
                    <a:p>
                      <a:r>
                        <a:rPr lang="es-ES" dirty="0">
                          <a:solidFill>
                            <a:schemeClr val="accent2"/>
                          </a:solidFill>
                        </a:rPr>
                        <a:t>Capas</a:t>
                      </a:r>
                    </a:p>
                  </a:txBody>
                  <a:tcPr>
                    <a:noFill/>
                  </a:tcPr>
                </a:tc>
                <a:tc>
                  <a:txBody>
                    <a:bodyPr/>
                    <a:lstStyle/>
                    <a:p>
                      <a:pPr algn="ctr"/>
                      <a:r>
                        <a:rPr lang="es-ES" dirty="0"/>
                        <a:t>Capa1</a:t>
                      </a:r>
                    </a:p>
                  </a:txBody>
                  <a:tcPr/>
                </a:tc>
                <a:tc>
                  <a:txBody>
                    <a:bodyPr/>
                    <a:lstStyle/>
                    <a:p>
                      <a:pPr algn="ctr"/>
                      <a:r>
                        <a:rPr lang="es-ES" dirty="0"/>
                        <a:t>Capa2</a:t>
                      </a:r>
                    </a:p>
                  </a:txBody>
                  <a:tcPr/>
                </a:tc>
                <a:tc>
                  <a:txBody>
                    <a:bodyPr/>
                    <a:lstStyle/>
                    <a:p>
                      <a:pPr algn="ctr"/>
                      <a:r>
                        <a:rPr lang="es-ES" dirty="0"/>
                        <a:t>Capa3</a:t>
                      </a:r>
                    </a:p>
                  </a:txBody>
                  <a:tcPr/>
                </a:tc>
                <a:tc>
                  <a:txBody>
                    <a:bodyPr/>
                    <a:lstStyle/>
                    <a:p>
                      <a:pPr algn="ctr"/>
                      <a:r>
                        <a:rPr lang="es-ES" dirty="0"/>
                        <a:t>Capa4</a:t>
                      </a:r>
                    </a:p>
                  </a:txBody>
                  <a:tcPr/>
                </a:tc>
                <a:extLst>
                  <a:ext uri="{0D108BD9-81ED-4DB2-BD59-A6C34878D82A}">
                    <a16:rowId xmlns:a16="http://schemas.microsoft.com/office/drawing/2014/main" val="1631705543"/>
                  </a:ext>
                </a:extLst>
              </a:tr>
              <a:tr h="370840">
                <a:tc>
                  <a:txBody>
                    <a:bodyPr/>
                    <a:lstStyle/>
                    <a:p>
                      <a:r>
                        <a:rPr lang="es-ES" dirty="0" err="1">
                          <a:solidFill>
                            <a:schemeClr val="tx1"/>
                          </a:solidFill>
                        </a:rPr>
                        <a:t>N_neur</a:t>
                      </a:r>
                      <a:endParaRPr lang="es-ES" dirty="0">
                        <a:solidFill>
                          <a:schemeClr val="tx1"/>
                        </a:solidFill>
                      </a:endParaRPr>
                    </a:p>
                  </a:txBody>
                  <a:tcPr>
                    <a:noFill/>
                  </a:tcPr>
                </a:tc>
                <a:tc>
                  <a:txBody>
                    <a:bodyPr/>
                    <a:lstStyle/>
                    <a:p>
                      <a:pPr algn="ctr"/>
                      <a:r>
                        <a:rPr lang="es-ES" b="1" dirty="0">
                          <a:solidFill>
                            <a:schemeClr val="tx1"/>
                          </a:solidFill>
                        </a:rPr>
                        <a:t>5</a:t>
                      </a:r>
                    </a:p>
                  </a:txBody>
                  <a:tcPr/>
                </a:tc>
                <a:tc>
                  <a:txBody>
                    <a:bodyPr/>
                    <a:lstStyle/>
                    <a:p>
                      <a:pPr algn="ctr"/>
                      <a:r>
                        <a:rPr lang="es-ES" b="1" dirty="0">
                          <a:solidFill>
                            <a:schemeClr val="tx1"/>
                          </a:solidFill>
                        </a:rPr>
                        <a:t>7</a:t>
                      </a:r>
                    </a:p>
                  </a:txBody>
                  <a:tcPr/>
                </a:tc>
                <a:tc>
                  <a:txBody>
                    <a:bodyPr/>
                    <a:lstStyle/>
                    <a:p>
                      <a:pPr algn="ctr"/>
                      <a:r>
                        <a:rPr lang="es-ES" b="1" dirty="0">
                          <a:solidFill>
                            <a:schemeClr val="tx1"/>
                          </a:solidFill>
                        </a:rPr>
                        <a:t>7</a:t>
                      </a:r>
                    </a:p>
                  </a:txBody>
                  <a:tcPr/>
                </a:tc>
                <a:tc>
                  <a:txBody>
                    <a:bodyPr/>
                    <a:lstStyle/>
                    <a:p>
                      <a:pPr algn="ctr"/>
                      <a:r>
                        <a:rPr lang="es-ES" b="1" dirty="0">
                          <a:solidFill>
                            <a:schemeClr val="tx1"/>
                          </a:solidFill>
                        </a:rPr>
                        <a:t>4</a:t>
                      </a:r>
                    </a:p>
                  </a:txBody>
                  <a:tcPr/>
                </a:tc>
                <a:extLst>
                  <a:ext uri="{0D108BD9-81ED-4DB2-BD59-A6C34878D82A}">
                    <a16:rowId xmlns:a16="http://schemas.microsoft.com/office/drawing/2014/main" val="842407574"/>
                  </a:ext>
                </a:extLst>
              </a:tr>
              <a:tr h="370840">
                <a:tc>
                  <a:txBody>
                    <a:bodyPr/>
                    <a:lstStyle/>
                    <a:p>
                      <a:r>
                        <a:rPr lang="es-ES" dirty="0" err="1">
                          <a:solidFill>
                            <a:schemeClr val="tx1"/>
                          </a:solidFill>
                        </a:rPr>
                        <a:t>N_inputs</a:t>
                      </a:r>
                      <a:endParaRPr lang="es-ES" dirty="0">
                        <a:solidFill>
                          <a:schemeClr val="tx1"/>
                        </a:solidFill>
                      </a:endParaRPr>
                    </a:p>
                  </a:txBody>
                  <a:tcPr>
                    <a:noFill/>
                  </a:tcPr>
                </a:tc>
                <a:tc>
                  <a:txBody>
                    <a:bodyPr/>
                    <a:lstStyle/>
                    <a:p>
                      <a:pPr algn="ctr"/>
                      <a:r>
                        <a:rPr lang="es-ES" b="1" dirty="0">
                          <a:solidFill>
                            <a:schemeClr val="tx1"/>
                          </a:solidFill>
                        </a:rPr>
                        <a:t>2</a:t>
                      </a:r>
                    </a:p>
                  </a:txBody>
                  <a:tcPr/>
                </a:tc>
                <a:tc>
                  <a:txBody>
                    <a:bodyPr/>
                    <a:lstStyle/>
                    <a:p>
                      <a:pPr algn="ctr"/>
                      <a:r>
                        <a:rPr lang="es-ES" b="1" dirty="0">
                          <a:solidFill>
                            <a:schemeClr val="tx1"/>
                          </a:solidFill>
                        </a:rPr>
                        <a:t>5</a:t>
                      </a:r>
                    </a:p>
                  </a:txBody>
                  <a:tcPr/>
                </a:tc>
                <a:tc>
                  <a:txBody>
                    <a:bodyPr/>
                    <a:lstStyle/>
                    <a:p>
                      <a:pPr algn="ctr"/>
                      <a:r>
                        <a:rPr lang="es-ES" b="1" dirty="0">
                          <a:solidFill>
                            <a:schemeClr val="tx1"/>
                          </a:solidFill>
                        </a:rPr>
                        <a:t>7</a:t>
                      </a:r>
                    </a:p>
                  </a:txBody>
                  <a:tcPr/>
                </a:tc>
                <a:tc>
                  <a:txBody>
                    <a:bodyPr/>
                    <a:lstStyle/>
                    <a:p>
                      <a:pPr algn="ctr"/>
                      <a:r>
                        <a:rPr lang="es-ES" b="1" dirty="0">
                          <a:solidFill>
                            <a:schemeClr val="tx1"/>
                          </a:solidFill>
                        </a:rPr>
                        <a:t>7</a:t>
                      </a:r>
                    </a:p>
                  </a:txBody>
                  <a:tcPr/>
                </a:tc>
                <a:extLst>
                  <a:ext uri="{0D108BD9-81ED-4DB2-BD59-A6C34878D82A}">
                    <a16:rowId xmlns:a16="http://schemas.microsoft.com/office/drawing/2014/main" val="2045341427"/>
                  </a:ext>
                </a:extLst>
              </a:tr>
              <a:tr h="370840">
                <a:tc>
                  <a:txBody>
                    <a:bodyPr/>
                    <a:lstStyle/>
                    <a:p>
                      <a:r>
                        <a:rPr lang="es-ES" dirty="0" err="1">
                          <a:solidFill>
                            <a:schemeClr val="tx1"/>
                          </a:solidFill>
                        </a:rPr>
                        <a:t>F_act</a:t>
                      </a:r>
                      <a:endParaRPr lang="es-ES" dirty="0">
                        <a:solidFill>
                          <a:schemeClr val="tx1"/>
                        </a:solidFill>
                      </a:endParaRPr>
                    </a:p>
                  </a:txBody>
                  <a:tcPr>
                    <a:noFill/>
                  </a:tcPr>
                </a:tc>
                <a:tc>
                  <a:txBody>
                    <a:bodyPr/>
                    <a:lstStyle/>
                    <a:p>
                      <a:pPr algn="ctr"/>
                      <a:r>
                        <a:rPr lang="es-ES" sz="1400" b="1" dirty="0" err="1">
                          <a:solidFill>
                            <a:schemeClr val="tx1"/>
                          </a:solidFill>
                        </a:rPr>
                        <a:t>Threshold</a:t>
                      </a:r>
                      <a:endParaRPr lang="es-ES" sz="1400" b="1" dirty="0">
                        <a:solidFill>
                          <a:schemeClr val="tx1"/>
                        </a:solidFill>
                      </a:endParaRPr>
                    </a:p>
                  </a:txBody>
                  <a:tcPr/>
                </a:tc>
                <a:tc>
                  <a:txBody>
                    <a:bodyPr/>
                    <a:lstStyle/>
                    <a:p>
                      <a:pPr algn="ctr"/>
                      <a:r>
                        <a:rPr lang="es-ES" sz="1400" b="1" dirty="0" err="1">
                          <a:solidFill>
                            <a:schemeClr val="tx1"/>
                          </a:solidFill>
                        </a:rPr>
                        <a:t>Sigmoid</a:t>
                      </a:r>
                      <a:endParaRPr lang="es-ES" sz="1400" b="1" dirty="0">
                        <a:solidFill>
                          <a:schemeClr val="tx1"/>
                        </a:solidFill>
                      </a:endParaRPr>
                    </a:p>
                  </a:txBody>
                  <a:tcPr/>
                </a:tc>
                <a:tc>
                  <a:txBody>
                    <a:bodyPr/>
                    <a:lstStyle/>
                    <a:p>
                      <a:pPr algn="ctr"/>
                      <a:r>
                        <a:rPr lang="es-ES" sz="1400" b="1" dirty="0" err="1">
                          <a:solidFill>
                            <a:schemeClr val="tx1"/>
                          </a:solidFill>
                        </a:rPr>
                        <a:t>TanH</a:t>
                      </a:r>
                      <a:endParaRPr lang="es-ES" sz="1400" b="1" dirty="0">
                        <a:solidFill>
                          <a:schemeClr val="tx1"/>
                        </a:solidFill>
                      </a:endParaRPr>
                    </a:p>
                  </a:txBody>
                  <a:tcPr/>
                </a:tc>
                <a:tc>
                  <a:txBody>
                    <a:bodyPr/>
                    <a:lstStyle/>
                    <a:p>
                      <a:pPr algn="ctr"/>
                      <a:r>
                        <a:rPr lang="es-ES" sz="1400" b="1" dirty="0" err="1">
                          <a:solidFill>
                            <a:schemeClr val="tx1"/>
                          </a:solidFill>
                        </a:rPr>
                        <a:t>ReLU</a:t>
                      </a:r>
                      <a:endParaRPr lang="es-ES" sz="1400" b="1" dirty="0">
                        <a:solidFill>
                          <a:schemeClr val="tx1"/>
                        </a:solidFill>
                      </a:endParaRPr>
                    </a:p>
                  </a:txBody>
                  <a:tcPr/>
                </a:tc>
                <a:extLst>
                  <a:ext uri="{0D108BD9-81ED-4DB2-BD59-A6C34878D82A}">
                    <a16:rowId xmlns:a16="http://schemas.microsoft.com/office/drawing/2014/main" val="3904608230"/>
                  </a:ext>
                </a:extLst>
              </a:tr>
            </a:tbl>
          </a:graphicData>
        </a:graphic>
      </p:graphicFrame>
      <p:sp>
        <p:nvSpPr>
          <p:cNvPr id="34" name="Rectángulo: esquinas redondeadas 33">
            <a:extLst>
              <a:ext uri="{FF2B5EF4-FFF2-40B4-BE49-F238E27FC236}">
                <a16:creationId xmlns:a16="http://schemas.microsoft.com/office/drawing/2014/main" id="{D5CA87A3-7B50-4D1A-B9D0-61B2D4300F33}"/>
              </a:ext>
            </a:extLst>
          </p:cNvPr>
          <p:cNvSpPr/>
          <p:nvPr/>
        </p:nvSpPr>
        <p:spPr>
          <a:xfrm>
            <a:off x="7154174" y="5217316"/>
            <a:ext cx="419818" cy="372601"/>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esquinas redondeadas 34">
            <a:extLst>
              <a:ext uri="{FF2B5EF4-FFF2-40B4-BE49-F238E27FC236}">
                <a16:creationId xmlns:a16="http://schemas.microsoft.com/office/drawing/2014/main" id="{4DB0B50F-4891-477A-865C-BB565AB912F0}"/>
              </a:ext>
            </a:extLst>
          </p:cNvPr>
          <p:cNvSpPr/>
          <p:nvPr/>
        </p:nvSpPr>
        <p:spPr>
          <a:xfrm rot="1317586">
            <a:off x="7167726" y="5031016"/>
            <a:ext cx="1546873" cy="372601"/>
          </a:xfrm>
          <a:prstGeom prst="round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esquinas redondeadas 36">
            <a:extLst>
              <a:ext uri="{FF2B5EF4-FFF2-40B4-BE49-F238E27FC236}">
                <a16:creationId xmlns:a16="http://schemas.microsoft.com/office/drawing/2014/main" id="{6410E91F-2A81-4F58-8155-6DA9EF925D1E}"/>
              </a:ext>
            </a:extLst>
          </p:cNvPr>
          <p:cNvSpPr/>
          <p:nvPr/>
        </p:nvSpPr>
        <p:spPr>
          <a:xfrm rot="1317586">
            <a:off x="8260406" y="5022533"/>
            <a:ext cx="1546873" cy="372601"/>
          </a:xfrm>
          <a:prstGeom prst="round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esquinas redondeadas 37">
            <a:extLst>
              <a:ext uri="{FF2B5EF4-FFF2-40B4-BE49-F238E27FC236}">
                <a16:creationId xmlns:a16="http://schemas.microsoft.com/office/drawing/2014/main" id="{6BC19CD4-08D3-42FD-8B72-A934B5BE6FE3}"/>
              </a:ext>
            </a:extLst>
          </p:cNvPr>
          <p:cNvSpPr/>
          <p:nvPr/>
        </p:nvSpPr>
        <p:spPr>
          <a:xfrm rot="1317586">
            <a:off x="9414566" y="5031017"/>
            <a:ext cx="1546873" cy="372601"/>
          </a:xfrm>
          <a:prstGeom prst="round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echa: doblada hacia arriba 7">
            <a:extLst>
              <a:ext uri="{FF2B5EF4-FFF2-40B4-BE49-F238E27FC236}">
                <a16:creationId xmlns:a16="http://schemas.microsoft.com/office/drawing/2014/main" id="{480032EF-3B38-4F6D-8324-8D79C1615506}"/>
              </a:ext>
            </a:extLst>
          </p:cNvPr>
          <p:cNvSpPr/>
          <p:nvPr/>
        </p:nvSpPr>
        <p:spPr>
          <a:xfrm rot="5400000">
            <a:off x="6188042" y="6027018"/>
            <a:ext cx="414011" cy="598098"/>
          </a:xfrm>
          <a:prstGeom prst="ben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9" name="Tabla 8">
            <a:extLst>
              <a:ext uri="{FF2B5EF4-FFF2-40B4-BE49-F238E27FC236}">
                <a16:creationId xmlns:a16="http://schemas.microsoft.com/office/drawing/2014/main" id="{C9F899DE-F8B7-44E9-82F8-C91FF05DB3D7}"/>
              </a:ext>
            </a:extLst>
          </p:cNvPr>
          <p:cNvGraphicFramePr>
            <a:graphicFrameLocks noGrp="1"/>
          </p:cNvGraphicFramePr>
          <p:nvPr>
            <p:extLst>
              <p:ext uri="{D42A27DB-BD31-4B8C-83A1-F6EECF244321}">
                <p14:modId xmlns:p14="http://schemas.microsoft.com/office/powerpoint/2010/main" val="2696630128"/>
              </p:ext>
            </p:extLst>
          </p:nvPr>
        </p:nvGraphicFramePr>
        <p:xfrm>
          <a:off x="6843220" y="6156243"/>
          <a:ext cx="4900205" cy="457200"/>
        </p:xfrm>
        <a:graphic>
          <a:graphicData uri="http://schemas.openxmlformats.org/drawingml/2006/table">
            <a:tbl>
              <a:tblPr firstRow="1" bandRow="1">
                <a:tableStyleId>{5C22544A-7EE6-4342-B048-85BDC9FD1C3A}</a:tableStyleId>
              </a:tblPr>
              <a:tblGrid>
                <a:gridCol w="980041">
                  <a:extLst>
                    <a:ext uri="{9D8B030D-6E8A-4147-A177-3AD203B41FA5}">
                      <a16:colId xmlns:a16="http://schemas.microsoft.com/office/drawing/2014/main" val="2929510317"/>
                    </a:ext>
                  </a:extLst>
                </a:gridCol>
                <a:gridCol w="980041">
                  <a:extLst>
                    <a:ext uri="{9D8B030D-6E8A-4147-A177-3AD203B41FA5}">
                      <a16:colId xmlns:a16="http://schemas.microsoft.com/office/drawing/2014/main" val="170992435"/>
                    </a:ext>
                  </a:extLst>
                </a:gridCol>
                <a:gridCol w="980041">
                  <a:extLst>
                    <a:ext uri="{9D8B030D-6E8A-4147-A177-3AD203B41FA5}">
                      <a16:colId xmlns:a16="http://schemas.microsoft.com/office/drawing/2014/main" val="2924460579"/>
                    </a:ext>
                  </a:extLst>
                </a:gridCol>
                <a:gridCol w="980041">
                  <a:extLst>
                    <a:ext uri="{9D8B030D-6E8A-4147-A177-3AD203B41FA5}">
                      <a16:colId xmlns:a16="http://schemas.microsoft.com/office/drawing/2014/main" val="2486304652"/>
                    </a:ext>
                  </a:extLst>
                </a:gridCol>
                <a:gridCol w="980041">
                  <a:extLst>
                    <a:ext uri="{9D8B030D-6E8A-4147-A177-3AD203B41FA5}">
                      <a16:colId xmlns:a16="http://schemas.microsoft.com/office/drawing/2014/main" val="1299941784"/>
                    </a:ext>
                  </a:extLst>
                </a:gridCol>
              </a:tblGrid>
              <a:tr h="370840">
                <a:tc>
                  <a:txBody>
                    <a:bodyPr/>
                    <a:lstStyle/>
                    <a:p>
                      <a:r>
                        <a:rPr lang="es-ES" sz="1200" dirty="0">
                          <a:solidFill>
                            <a:schemeClr val="accent1"/>
                          </a:solidFill>
                        </a:rPr>
                        <a:t>Lista Capas</a:t>
                      </a:r>
                    </a:p>
                  </a:txBody>
                  <a:tcPr>
                    <a:noFill/>
                  </a:tcPr>
                </a:tc>
                <a:tc>
                  <a:txBody>
                    <a:bodyPr/>
                    <a:lstStyle/>
                    <a:p>
                      <a:pPr algn="ctr"/>
                      <a:r>
                        <a:rPr lang="es-ES" sz="1200" dirty="0" err="1"/>
                        <a:t>Obj</a:t>
                      </a:r>
                      <a:r>
                        <a:rPr lang="es-ES" sz="1200" dirty="0"/>
                        <a:t> Capa1</a:t>
                      </a:r>
                    </a:p>
                  </a:txBody>
                  <a:tcPr anchor="ctr"/>
                </a:tc>
                <a:tc>
                  <a:txBody>
                    <a:bodyPr/>
                    <a:lstStyle/>
                    <a:p>
                      <a:pPr algn="ctr"/>
                      <a:r>
                        <a:rPr lang="es-ES" sz="1200" dirty="0" err="1"/>
                        <a:t>Obj</a:t>
                      </a:r>
                      <a:r>
                        <a:rPr lang="es-ES" sz="1200" dirty="0"/>
                        <a:t> Capa2</a:t>
                      </a:r>
                    </a:p>
                  </a:txBody>
                  <a:tcPr anchor="ctr"/>
                </a:tc>
                <a:tc>
                  <a:txBody>
                    <a:bodyPr/>
                    <a:lstStyle/>
                    <a:p>
                      <a:pPr algn="ctr"/>
                      <a:r>
                        <a:rPr lang="es-ES" sz="1200" dirty="0" err="1"/>
                        <a:t>Obj</a:t>
                      </a:r>
                      <a:r>
                        <a:rPr lang="es-ES" sz="1200" dirty="0"/>
                        <a:t> Capa3</a:t>
                      </a:r>
                    </a:p>
                  </a:txBody>
                  <a:tcPr anchor="ctr"/>
                </a:tc>
                <a:tc>
                  <a:txBody>
                    <a:bodyPr/>
                    <a:lstStyle/>
                    <a:p>
                      <a:pPr algn="ctr"/>
                      <a:r>
                        <a:rPr lang="es-ES" sz="1200" dirty="0" err="1"/>
                        <a:t>Obj</a:t>
                      </a:r>
                      <a:r>
                        <a:rPr lang="es-ES" sz="1200" dirty="0"/>
                        <a:t> Capa4</a:t>
                      </a:r>
                    </a:p>
                  </a:txBody>
                  <a:tcPr anchor="ctr"/>
                </a:tc>
                <a:extLst>
                  <a:ext uri="{0D108BD9-81ED-4DB2-BD59-A6C34878D82A}">
                    <a16:rowId xmlns:a16="http://schemas.microsoft.com/office/drawing/2014/main" val="2394503405"/>
                  </a:ext>
                </a:extLst>
              </a:tr>
            </a:tbl>
          </a:graphicData>
        </a:graphic>
      </p:graphicFrame>
    </p:spTree>
    <p:extLst>
      <p:ext uri="{BB962C8B-B14F-4D97-AF65-F5344CB8AC3E}">
        <p14:creationId xmlns:p14="http://schemas.microsoft.com/office/powerpoint/2010/main" val="3726072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Imagen 13">
            <a:extLst>
              <a:ext uri="{FF2B5EF4-FFF2-40B4-BE49-F238E27FC236}">
                <a16:creationId xmlns:a16="http://schemas.microsoft.com/office/drawing/2014/main" id="{CA2ED030-86A1-4DAD-948D-5CB8D7BC6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362" y="723375"/>
            <a:ext cx="3830128" cy="2705625"/>
          </a:xfrm>
          <a:prstGeom prst="rect">
            <a:avLst/>
          </a:prstGeom>
        </p:spPr>
      </p:pic>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u="sng" dirty="0">
                <a:solidFill>
                  <a:schemeClr val="bg1"/>
                </a:solidFill>
                <a:latin typeface="+mj-lt"/>
                <a:ea typeface="+mj-ea"/>
                <a:cs typeface="+mj-cs"/>
              </a:rPr>
              <a:t>Red Neuronal</a:t>
            </a:r>
            <a:endParaRPr lang="en-US" altLang="ko-KR" sz="3200" b="1" u="sng" dirty="0">
              <a:solidFill>
                <a:schemeClr val="bg1"/>
              </a:solidFill>
              <a:latin typeface="+mj-lt"/>
              <a:ea typeface="+mj-ea"/>
              <a:cs typeface="+mj-cs"/>
            </a:endParaRPr>
          </a:p>
        </p:txBody>
      </p:sp>
      <p:sp>
        <p:nvSpPr>
          <p:cNvPr id="21" name="TextBox 28">
            <a:extLst>
              <a:ext uri="{FF2B5EF4-FFF2-40B4-BE49-F238E27FC236}">
                <a16:creationId xmlns:a16="http://schemas.microsoft.com/office/drawing/2014/main" id="{8ED113EE-A8B0-44DD-A35B-06C910846CEC}"/>
              </a:ext>
            </a:extLst>
          </p:cNvPr>
          <p:cNvSpPr txBox="1"/>
          <p:nvPr/>
        </p:nvSpPr>
        <p:spPr>
          <a:xfrm>
            <a:off x="570022" y="2339066"/>
            <a:ext cx="4220514" cy="1932360"/>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Además, tendremos </a:t>
            </a:r>
            <a:r>
              <a:rPr lang="es-ES" altLang="ko-KR" sz="1600" b="1" dirty="0">
                <a:solidFill>
                  <a:schemeClr val="bg1"/>
                </a:solidFill>
              </a:rPr>
              <a:t>otro método “</a:t>
            </a:r>
            <a:r>
              <a:rPr lang="es-ES" altLang="ko-KR" sz="1600" b="1" dirty="0" err="1">
                <a:solidFill>
                  <a:schemeClr val="bg1"/>
                </a:solidFill>
              </a:rPr>
              <a:t>calc</a:t>
            </a:r>
            <a:r>
              <a:rPr lang="es-ES" altLang="ko-KR" sz="1600" b="1" dirty="0">
                <a:solidFill>
                  <a:schemeClr val="bg1"/>
                </a:solidFill>
              </a:rPr>
              <a:t>”</a:t>
            </a:r>
            <a:r>
              <a:rPr lang="es-ES" altLang="ko-KR" sz="1600" dirty="0">
                <a:solidFill>
                  <a:schemeClr val="bg1"/>
                </a:solidFill>
              </a:rPr>
              <a:t> que haga los cálculos necesarios para la red neuronal:</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Recibirá los inputs originales de la red</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Irá llamando en orden a las capas para que vayan aplicando sus sumas ponderadas y funciones de activación.</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Devolverá el resultado final de la red</a:t>
            </a:r>
          </a:p>
        </p:txBody>
      </p:sp>
      <p:sp>
        <p:nvSpPr>
          <p:cNvPr id="7" name="CuadroTexto 6">
            <a:extLst>
              <a:ext uri="{FF2B5EF4-FFF2-40B4-BE49-F238E27FC236}">
                <a16:creationId xmlns:a16="http://schemas.microsoft.com/office/drawing/2014/main" id="{487E4743-92A8-4FD9-B5D9-B0DEDA31A943}"/>
              </a:ext>
            </a:extLst>
          </p:cNvPr>
          <p:cNvSpPr txBox="1"/>
          <p:nvPr/>
        </p:nvSpPr>
        <p:spPr>
          <a:xfrm>
            <a:off x="6757358" y="244557"/>
            <a:ext cx="3559834" cy="369332"/>
          </a:xfrm>
          <a:prstGeom prst="rect">
            <a:avLst/>
          </a:prstGeom>
          <a:noFill/>
        </p:spPr>
        <p:txBody>
          <a:bodyPr wrap="square" rtlCol="0">
            <a:spAutoFit/>
          </a:bodyPr>
          <a:lstStyle/>
          <a:p>
            <a:r>
              <a:rPr lang="es-ES" b="1" dirty="0">
                <a:solidFill>
                  <a:schemeClr val="accent3"/>
                </a:solidFill>
              </a:rPr>
              <a:t>5               7            7               4</a:t>
            </a:r>
          </a:p>
        </p:txBody>
      </p:sp>
      <p:sp>
        <p:nvSpPr>
          <p:cNvPr id="23" name="CuadroTexto 22">
            <a:extLst>
              <a:ext uri="{FF2B5EF4-FFF2-40B4-BE49-F238E27FC236}">
                <a16:creationId xmlns:a16="http://schemas.microsoft.com/office/drawing/2014/main" id="{06B0B44D-6EE8-476B-B453-A82C88A9F5BB}"/>
              </a:ext>
            </a:extLst>
          </p:cNvPr>
          <p:cNvSpPr txBox="1"/>
          <p:nvPr/>
        </p:nvSpPr>
        <p:spPr>
          <a:xfrm>
            <a:off x="6096000" y="3558497"/>
            <a:ext cx="4514490" cy="369332"/>
          </a:xfrm>
          <a:prstGeom prst="rect">
            <a:avLst/>
          </a:prstGeom>
          <a:noFill/>
        </p:spPr>
        <p:txBody>
          <a:bodyPr wrap="square" rtlCol="0">
            <a:spAutoFit/>
          </a:bodyPr>
          <a:lstStyle/>
          <a:p>
            <a:r>
              <a:rPr lang="es-ES" b="1" dirty="0" err="1">
                <a:solidFill>
                  <a:schemeClr val="accent5"/>
                </a:solidFill>
              </a:rPr>
              <a:t>Threshold</a:t>
            </a:r>
            <a:r>
              <a:rPr lang="es-ES" b="1" dirty="0">
                <a:solidFill>
                  <a:schemeClr val="accent5"/>
                </a:solidFill>
              </a:rPr>
              <a:t>    </a:t>
            </a:r>
            <a:r>
              <a:rPr lang="es-ES" b="1" dirty="0" err="1">
                <a:solidFill>
                  <a:schemeClr val="accent5"/>
                </a:solidFill>
              </a:rPr>
              <a:t>Sigmoid</a:t>
            </a:r>
            <a:r>
              <a:rPr lang="es-ES" b="1" dirty="0">
                <a:solidFill>
                  <a:schemeClr val="accent5"/>
                </a:solidFill>
              </a:rPr>
              <a:t>  </a:t>
            </a:r>
            <a:r>
              <a:rPr lang="es-ES" b="1" dirty="0" err="1">
                <a:solidFill>
                  <a:schemeClr val="accent5"/>
                </a:solidFill>
              </a:rPr>
              <a:t>TanH</a:t>
            </a:r>
            <a:r>
              <a:rPr lang="es-ES" b="1" dirty="0">
                <a:solidFill>
                  <a:schemeClr val="accent5"/>
                </a:solidFill>
              </a:rPr>
              <a:t>        </a:t>
            </a:r>
            <a:r>
              <a:rPr lang="es-ES" b="1" dirty="0" err="1">
                <a:solidFill>
                  <a:schemeClr val="accent5"/>
                </a:solidFill>
              </a:rPr>
              <a:t>ReLU</a:t>
            </a:r>
            <a:endParaRPr lang="es-ES" b="1" dirty="0">
              <a:solidFill>
                <a:schemeClr val="accent5"/>
              </a:solidFill>
            </a:endParaRPr>
          </a:p>
        </p:txBody>
      </p:sp>
      <p:sp>
        <p:nvSpPr>
          <p:cNvPr id="15" name="Rectángulo: esquinas redondeadas 14">
            <a:extLst>
              <a:ext uri="{FF2B5EF4-FFF2-40B4-BE49-F238E27FC236}">
                <a16:creationId xmlns:a16="http://schemas.microsoft.com/office/drawing/2014/main" id="{C706B130-212D-4916-AAF7-39BE13FA8A80}"/>
              </a:ext>
            </a:extLst>
          </p:cNvPr>
          <p:cNvSpPr/>
          <p:nvPr/>
        </p:nvSpPr>
        <p:spPr>
          <a:xfrm>
            <a:off x="6694097" y="244557"/>
            <a:ext cx="3559835" cy="369332"/>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esquinas redondeadas 24">
            <a:extLst>
              <a:ext uri="{FF2B5EF4-FFF2-40B4-BE49-F238E27FC236}">
                <a16:creationId xmlns:a16="http://schemas.microsoft.com/office/drawing/2014/main" id="{AD5574FD-EBBF-4AC6-8272-71997F885E2A}"/>
              </a:ext>
            </a:extLst>
          </p:cNvPr>
          <p:cNvSpPr/>
          <p:nvPr/>
        </p:nvSpPr>
        <p:spPr>
          <a:xfrm>
            <a:off x="6096001" y="3558496"/>
            <a:ext cx="4301705" cy="397365"/>
          </a:xfrm>
          <a:prstGeom prst="round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TextBox 28">
            <a:extLst>
              <a:ext uri="{FF2B5EF4-FFF2-40B4-BE49-F238E27FC236}">
                <a16:creationId xmlns:a16="http://schemas.microsoft.com/office/drawing/2014/main" id="{7F9A2946-AD98-4AFB-90AF-8DE0FF920BD5}"/>
              </a:ext>
            </a:extLst>
          </p:cNvPr>
          <p:cNvSpPr txBox="1"/>
          <p:nvPr/>
        </p:nvSpPr>
        <p:spPr>
          <a:xfrm>
            <a:off x="5253645" y="1603241"/>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rgbClr val="92D050"/>
                </a:solidFill>
              </a:rPr>
              <a:t>Input 1</a:t>
            </a:r>
          </a:p>
        </p:txBody>
      </p:sp>
      <p:sp>
        <p:nvSpPr>
          <p:cNvPr id="32" name="TextBox 28">
            <a:extLst>
              <a:ext uri="{FF2B5EF4-FFF2-40B4-BE49-F238E27FC236}">
                <a16:creationId xmlns:a16="http://schemas.microsoft.com/office/drawing/2014/main" id="{3DDD7039-F39F-4F72-A911-583F3810CA76}"/>
              </a:ext>
            </a:extLst>
          </p:cNvPr>
          <p:cNvSpPr txBox="1"/>
          <p:nvPr/>
        </p:nvSpPr>
        <p:spPr>
          <a:xfrm>
            <a:off x="5253645" y="2498178"/>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rgbClr val="92D050"/>
                </a:solidFill>
              </a:rPr>
              <a:t>Input 2</a:t>
            </a:r>
          </a:p>
        </p:txBody>
      </p:sp>
      <p:cxnSp>
        <p:nvCxnSpPr>
          <p:cNvPr id="33" name="Conector recto de flecha 32">
            <a:extLst>
              <a:ext uri="{FF2B5EF4-FFF2-40B4-BE49-F238E27FC236}">
                <a16:creationId xmlns:a16="http://schemas.microsoft.com/office/drawing/2014/main" id="{9A65FEBB-40D2-49F3-96CD-ECB880A615D5}"/>
              </a:ext>
            </a:extLst>
          </p:cNvPr>
          <p:cNvCxnSpPr>
            <a:cxnSpLocks/>
            <a:stCxn id="31" idx="3"/>
          </p:cNvCxnSpPr>
          <p:nvPr/>
        </p:nvCxnSpPr>
        <p:spPr>
          <a:xfrm flipV="1">
            <a:off x="6107502" y="1276709"/>
            <a:ext cx="661358" cy="49330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800CC354-76E6-45CC-8F9F-6B6AF017EA66}"/>
              </a:ext>
            </a:extLst>
          </p:cNvPr>
          <p:cNvCxnSpPr>
            <a:cxnSpLocks/>
            <a:stCxn id="31" idx="3"/>
          </p:cNvCxnSpPr>
          <p:nvPr/>
        </p:nvCxnSpPr>
        <p:spPr>
          <a:xfrm flipV="1">
            <a:off x="6107502" y="1664308"/>
            <a:ext cx="655607" cy="10570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80E74C11-59E6-4C5A-AD69-D7329A5DC250}"/>
              </a:ext>
            </a:extLst>
          </p:cNvPr>
          <p:cNvCxnSpPr>
            <a:cxnSpLocks/>
            <a:stCxn id="31" idx="3"/>
            <a:endCxn id="14" idx="1"/>
          </p:cNvCxnSpPr>
          <p:nvPr/>
        </p:nvCxnSpPr>
        <p:spPr>
          <a:xfrm>
            <a:off x="6107502" y="1770011"/>
            <a:ext cx="672860" cy="30617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4AC135C-BC10-4794-9E1A-A268751EA53B}"/>
              </a:ext>
            </a:extLst>
          </p:cNvPr>
          <p:cNvCxnSpPr>
            <a:cxnSpLocks/>
            <a:stCxn id="31" idx="3"/>
          </p:cNvCxnSpPr>
          <p:nvPr/>
        </p:nvCxnSpPr>
        <p:spPr>
          <a:xfrm>
            <a:off x="6107502" y="1770011"/>
            <a:ext cx="649856" cy="69146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300FEA7D-5061-4F1D-881C-2532254003B9}"/>
              </a:ext>
            </a:extLst>
          </p:cNvPr>
          <p:cNvCxnSpPr>
            <a:cxnSpLocks/>
            <a:stCxn id="31" idx="3"/>
          </p:cNvCxnSpPr>
          <p:nvPr/>
        </p:nvCxnSpPr>
        <p:spPr>
          <a:xfrm>
            <a:off x="6107502" y="1770011"/>
            <a:ext cx="649856" cy="109841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3C61841E-98DE-4CF2-842E-846B53516B6C}"/>
              </a:ext>
            </a:extLst>
          </p:cNvPr>
          <p:cNvCxnSpPr>
            <a:cxnSpLocks/>
            <a:stCxn id="32" idx="3"/>
          </p:cNvCxnSpPr>
          <p:nvPr/>
        </p:nvCxnSpPr>
        <p:spPr>
          <a:xfrm flipV="1">
            <a:off x="6107502" y="1279022"/>
            <a:ext cx="649856" cy="138592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6BEB15EE-EA01-4482-9F93-9A686215C711}"/>
              </a:ext>
            </a:extLst>
          </p:cNvPr>
          <p:cNvCxnSpPr>
            <a:cxnSpLocks/>
            <a:stCxn id="32" idx="3"/>
          </p:cNvCxnSpPr>
          <p:nvPr/>
        </p:nvCxnSpPr>
        <p:spPr>
          <a:xfrm flipV="1">
            <a:off x="6107502" y="1664308"/>
            <a:ext cx="649856" cy="100064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CDB4C236-B410-4214-8D5C-88ED18DFAF85}"/>
              </a:ext>
            </a:extLst>
          </p:cNvPr>
          <p:cNvCxnSpPr>
            <a:cxnSpLocks/>
            <a:stCxn id="32" idx="3"/>
            <a:endCxn id="14" idx="1"/>
          </p:cNvCxnSpPr>
          <p:nvPr/>
        </p:nvCxnSpPr>
        <p:spPr>
          <a:xfrm flipV="1">
            <a:off x="6107502" y="2076188"/>
            <a:ext cx="672860" cy="58876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50AF5E32-5F13-4FB4-95EE-198A3B604B0F}"/>
              </a:ext>
            </a:extLst>
          </p:cNvPr>
          <p:cNvCxnSpPr>
            <a:cxnSpLocks/>
            <a:stCxn id="32" idx="3"/>
          </p:cNvCxnSpPr>
          <p:nvPr/>
        </p:nvCxnSpPr>
        <p:spPr>
          <a:xfrm flipV="1">
            <a:off x="6107502" y="2432831"/>
            <a:ext cx="649856" cy="23211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305CCAC-C1C5-4832-8C39-C42119A9C0D9}"/>
              </a:ext>
            </a:extLst>
          </p:cNvPr>
          <p:cNvCxnSpPr>
            <a:cxnSpLocks/>
            <a:stCxn id="32" idx="3"/>
          </p:cNvCxnSpPr>
          <p:nvPr/>
        </p:nvCxnSpPr>
        <p:spPr>
          <a:xfrm>
            <a:off x="6107502" y="2664948"/>
            <a:ext cx="649856" cy="18550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C90E9280-ACC7-4E89-8335-5BFEDD83515B}"/>
              </a:ext>
            </a:extLst>
          </p:cNvPr>
          <p:cNvPicPr>
            <a:picLocks noChangeAspect="1"/>
          </p:cNvPicPr>
          <p:nvPr/>
        </p:nvPicPr>
        <p:blipFill>
          <a:blip r:embed="rId4"/>
          <a:stretch>
            <a:fillRect/>
          </a:stretch>
        </p:blipFill>
        <p:spPr>
          <a:xfrm>
            <a:off x="1247955" y="4271426"/>
            <a:ext cx="2576954" cy="1668028"/>
          </a:xfrm>
          <a:prstGeom prst="rect">
            <a:avLst/>
          </a:prstGeom>
        </p:spPr>
      </p:pic>
      <p:sp>
        <p:nvSpPr>
          <p:cNvPr id="30" name="Rectángulo: esquinas redondeadas 29">
            <a:extLst>
              <a:ext uri="{FF2B5EF4-FFF2-40B4-BE49-F238E27FC236}">
                <a16:creationId xmlns:a16="http://schemas.microsoft.com/office/drawing/2014/main" id="{08CB7AF9-FF72-4A2D-A2BD-E707EB3A614C}"/>
              </a:ext>
            </a:extLst>
          </p:cNvPr>
          <p:cNvSpPr/>
          <p:nvPr/>
        </p:nvSpPr>
        <p:spPr>
          <a:xfrm>
            <a:off x="5176250" y="1385920"/>
            <a:ext cx="1241402" cy="1530820"/>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esquinas redondeadas 39">
            <a:extLst>
              <a:ext uri="{FF2B5EF4-FFF2-40B4-BE49-F238E27FC236}">
                <a16:creationId xmlns:a16="http://schemas.microsoft.com/office/drawing/2014/main" id="{6AAE8C46-B333-4E99-86F5-3758A748197D}"/>
              </a:ext>
            </a:extLst>
          </p:cNvPr>
          <p:cNvSpPr/>
          <p:nvPr/>
        </p:nvSpPr>
        <p:spPr>
          <a:xfrm>
            <a:off x="5676182" y="4180943"/>
            <a:ext cx="2087592" cy="506083"/>
          </a:xfrm>
          <a:prstGeom prst="round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Parámetro </a:t>
            </a:r>
            <a:r>
              <a:rPr lang="es-ES" b="1" dirty="0" err="1"/>
              <a:t>calc</a:t>
            </a:r>
            <a:endParaRPr lang="es-ES" b="1" dirty="0"/>
          </a:p>
        </p:txBody>
      </p:sp>
      <p:sp>
        <p:nvSpPr>
          <p:cNvPr id="41" name="Rectángulo: esquinas redondeadas 40">
            <a:extLst>
              <a:ext uri="{FF2B5EF4-FFF2-40B4-BE49-F238E27FC236}">
                <a16:creationId xmlns:a16="http://schemas.microsoft.com/office/drawing/2014/main" id="{D6154273-4224-4A53-99B4-A508B1DE4866}"/>
              </a:ext>
            </a:extLst>
          </p:cNvPr>
          <p:cNvSpPr/>
          <p:nvPr/>
        </p:nvSpPr>
        <p:spPr>
          <a:xfrm>
            <a:off x="5706016" y="4207653"/>
            <a:ext cx="4030331" cy="120973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3" name="Tabla 42">
            <a:extLst>
              <a:ext uri="{FF2B5EF4-FFF2-40B4-BE49-F238E27FC236}">
                <a16:creationId xmlns:a16="http://schemas.microsoft.com/office/drawing/2014/main" id="{9B96F449-B1B4-4C16-B7A5-25CEA39E8A8C}"/>
              </a:ext>
            </a:extLst>
          </p:cNvPr>
          <p:cNvGraphicFramePr>
            <a:graphicFrameLocks noGrp="1"/>
          </p:cNvGraphicFramePr>
          <p:nvPr>
            <p:extLst>
              <p:ext uri="{D42A27DB-BD31-4B8C-83A1-F6EECF244321}">
                <p14:modId xmlns:p14="http://schemas.microsoft.com/office/powerpoint/2010/main" val="2619727399"/>
              </p:ext>
            </p:extLst>
          </p:nvPr>
        </p:nvGraphicFramePr>
        <p:xfrm>
          <a:off x="5973313" y="4849224"/>
          <a:ext cx="3636513" cy="370840"/>
        </p:xfrm>
        <a:graphic>
          <a:graphicData uri="http://schemas.openxmlformats.org/drawingml/2006/table">
            <a:tbl>
              <a:tblPr firstRow="1" bandRow="1">
                <a:tableStyleId>{F5AB1C69-6EDB-4FF4-983F-18BD219EF322}</a:tableStyleId>
              </a:tblPr>
              <a:tblGrid>
                <a:gridCol w="1847416">
                  <a:extLst>
                    <a:ext uri="{9D8B030D-6E8A-4147-A177-3AD203B41FA5}">
                      <a16:colId xmlns:a16="http://schemas.microsoft.com/office/drawing/2014/main" val="2382778593"/>
                    </a:ext>
                  </a:extLst>
                </a:gridCol>
                <a:gridCol w="857863">
                  <a:extLst>
                    <a:ext uri="{9D8B030D-6E8A-4147-A177-3AD203B41FA5}">
                      <a16:colId xmlns:a16="http://schemas.microsoft.com/office/drawing/2014/main" val="4207602413"/>
                    </a:ext>
                  </a:extLst>
                </a:gridCol>
                <a:gridCol w="931234">
                  <a:extLst>
                    <a:ext uri="{9D8B030D-6E8A-4147-A177-3AD203B41FA5}">
                      <a16:colId xmlns:a16="http://schemas.microsoft.com/office/drawing/2014/main" val="3058765362"/>
                    </a:ext>
                  </a:extLst>
                </a:gridCol>
              </a:tblGrid>
              <a:tr h="370840">
                <a:tc>
                  <a:txBody>
                    <a:bodyPr/>
                    <a:lstStyle/>
                    <a:p>
                      <a:r>
                        <a:rPr lang="es-ES" sz="1600" dirty="0">
                          <a:solidFill>
                            <a:srgbClr val="B8E08C"/>
                          </a:solidFill>
                        </a:rPr>
                        <a:t>Inputs originales</a:t>
                      </a:r>
                    </a:p>
                  </a:txBody>
                  <a:tcPr>
                    <a:noFill/>
                  </a:tcPr>
                </a:tc>
                <a:tc>
                  <a:txBody>
                    <a:bodyPr/>
                    <a:lstStyle/>
                    <a:p>
                      <a:r>
                        <a:rPr lang="es-ES" sz="1600" dirty="0"/>
                        <a:t>Input 1</a:t>
                      </a:r>
                    </a:p>
                  </a:txBody>
                  <a:tcPr>
                    <a:solidFill>
                      <a:srgbClr val="B8E08C"/>
                    </a:solidFill>
                  </a:tcPr>
                </a:tc>
                <a:tc>
                  <a:txBody>
                    <a:bodyPr/>
                    <a:lstStyle/>
                    <a:p>
                      <a:r>
                        <a:rPr lang="es-ES" sz="1600" dirty="0"/>
                        <a:t>Input 2</a:t>
                      </a:r>
                    </a:p>
                  </a:txBody>
                  <a:tcPr>
                    <a:solidFill>
                      <a:srgbClr val="B8E08C"/>
                    </a:solidFill>
                  </a:tcPr>
                </a:tc>
                <a:extLst>
                  <a:ext uri="{0D108BD9-81ED-4DB2-BD59-A6C34878D82A}">
                    <a16:rowId xmlns:a16="http://schemas.microsoft.com/office/drawing/2014/main" val="2748661153"/>
                  </a:ext>
                </a:extLst>
              </a:tr>
            </a:tbl>
          </a:graphicData>
        </a:graphic>
      </p:graphicFrame>
      <p:sp>
        <p:nvSpPr>
          <p:cNvPr id="3" name="Bocadillo: rectángulo con esquinas redondeadas 2">
            <a:extLst>
              <a:ext uri="{FF2B5EF4-FFF2-40B4-BE49-F238E27FC236}">
                <a16:creationId xmlns:a16="http://schemas.microsoft.com/office/drawing/2014/main" id="{B2F13C66-1D96-48A7-AA22-C6281783BCCC}"/>
              </a:ext>
            </a:extLst>
          </p:cNvPr>
          <p:cNvSpPr/>
          <p:nvPr/>
        </p:nvSpPr>
        <p:spPr>
          <a:xfrm>
            <a:off x="6245520" y="5328596"/>
            <a:ext cx="3450567" cy="928430"/>
          </a:xfrm>
          <a:prstGeom prst="wedgeRoundRectCallout">
            <a:avLst>
              <a:gd name="adj1" fmla="val 19833"/>
              <a:gd name="adj2" fmla="val -65102"/>
              <a:gd name="adj3" fmla="val 16667"/>
            </a:avLst>
          </a:prstGeom>
          <a:solidFill>
            <a:srgbClr val="FEEF98"/>
          </a:solidFill>
          <a:ln>
            <a:solidFill>
              <a:srgbClr val="FEE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rgbClr val="F66148"/>
                </a:solidFill>
              </a:rPr>
              <a:t>Tendrán la misma forma que el array de salida de cualquier capa neuronal</a:t>
            </a:r>
          </a:p>
        </p:txBody>
      </p:sp>
    </p:spTree>
    <p:extLst>
      <p:ext uri="{BB962C8B-B14F-4D97-AF65-F5344CB8AC3E}">
        <p14:creationId xmlns:p14="http://schemas.microsoft.com/office/powerpoint/2010/main" val="2349505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Imagen 13">
            <a:extLst>
              <a:ext uri="{FF2B5EF4-FFF2-40B4-BE49-F238E27FC236}">
                <a16:creationId xmlns:a16="http://schemas.microsoft.com/office/drawing/2014/main" id="{CA2ED030-86A1-4DAD-948D-5CB8D7BC6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960" y="200034"/>
            <a:ext cx="3830128" cy="2705625"/>
          </a:xfrm>
          <a:prstGeom prst="rect">
            <a:avLst/>
          </a:prstGeom>
        </p:spPr>
      </p:pic>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Programando</a:t>
            </a:r>
            <a:r>
              <a:rPr lang="en-US" altLang="ko-KR" sz="3200" b="1" dirty="0">
                <a:solidFill>
                  <a:schemeClr val="bg1"/>
                </a:solidFill>
                <a:latin typeface="+mj-lt"/>
                <a:ea typeface="+mj-ea"/>
                <a:cs typeface="+mj-cs"/>
              </a:rPr>
              <a:t> una </a:t>
            </a:r>
            <a:r>
              <a:rPr lang="en-US" altLang="ko-KR" sz="3200" b="1" i="1" u="sng" dirty="0">
                <a:solidFill>
                  <a:schemeClr val="bg1"/>
                </a:solidFill>
                <a:latin typeface="+mj-lt"/>
                <a:ea typeface="+mj-ea"/>
                <a:cs typeface="+mj-cs"/>
              </a:rPr>
              <a:t>Red Neuronal</a:t>
            </a:r>
            <a:endParaRPr lang="en-US" altLang="ko-KR" sz="3200" b="1" u="sng" dirty="0">
              <a:solidFill>
                <a:schemeClr val="bg1"/>
              </a:solidFill>
              <a:latin typeface="+mj-lt"/>
              <a:ea typeface="+mj-ea"/>
              <a:cs typeface="+mj-cs"/>
            </a:endParaRPr>
          </a:p>
        </p:txBody>
      </p:sp>
      <p:sp>
        <p:nvSpPr>
          <p:cNvPr id="21" name="TextBox 28">
            <a:extLst>
              <a:ext uri="{FF2B5EF4-FFF2-40B4-BE49-F238E27FC236}">
                <a16:creationId xmlns:a16="http://schemas.microsoft.com/office/drawing/2014/main" id="{8ED113EE-A8B0-44DD-A35B-06C910846CEC}"/>
              </a:ext>
            </a:extLst>
          </p:cNvPr>
          <p:cNvSpPr txBox="1"/>
          <p:nvPr/>
        </p:nvSpPr>
        <p:spPr>
          <a:xfrm>
            <a:off x="570022" y="2339066"/>
            <a:ext cx="4220514" cy="1932360"/>
          </a:xfrm>
          <a:prstGeom prst="rect">
            <a:avLst/>
          </a:prstGeom>
        </p:spPr>
        <p:txBody>
          <a:bodyPr vert="horz" lIns="91440" tIns="45720" rIns="91440" bIns="45720" rtlCol="0" anchor="t">
            <a:normAutofit fontScale="92500" lnSpcReduction="10000"/>
          </a:bodyPr>
          <a:lstStyle/>
          <a:p>
            <a:pPr algn="just" defTabSz="914400">
              <a:lnSpc>
                <a:spcPct val="90000"/>
              </a:lnSpc>
              <a:spcAft>
                <a:spcPts val="600"/>
              </a:spcAft>
            </a:pPr>
            <a:r>
              <a:rPr lang="es-ES" altLang="ko-KR" sz="1600" dirty="0">
                <a:solidFill>
                  <a:schemeClr val="bg1"/>
                </a:solidFill>
              </a:rPr>
              <a:t>Además, tendremos </a:t>
            </a:r>
            <a:r>
              <a:rPr lang="es-ES" altLang="ko-KR" sz="1600" b="1" dirty="0">
                <a:solidFill>
                  <a:schemeClr val="bg1"/>
                </a:solidFill>
              </a:rPr>
              <a:t>otro método “</a:t>
            </a:r>
            <a:r>
              <a:rPr lang="es-ES" altLang="ko-KR" sz="1600" b="1" dirty="0" err="1">
                <a:solidFill>
                  <a:schemeClr val="bg1"/>
                </a:solidFill>
              </a:rPr>
              <a:t>calc</a:t>
            </a:r>
            <a:r>
              <a:rPr lang="es-ES" altLang="ko-KR" sz="1600" b="1" dirty="0">
                <a:solidFill>
                  <a:schemeClr val="bg1"/>
                </a:solidFill>
              </a:rPr>
              <a:t>”</a:t>
            </a:r>
            <a:r>
              <a:rPr lang="es-ES" altLang="ko-KR" sz="1600" dirty="0">
                <a:solidFill>
                  <a:schemeClr val="bg1"/>
                </a:solidFill>
              </a:rPr>
              <a:t> que haga los cálculos necesarios para la red neuronal:</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Recibirá los inputs originales de la red</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Irá llamando en orden a las capas para que vayan aplicando sus sumas ponderadas y funciones de activación.</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Devolverá el resultado final de la red</a:t>
            </a:r>
          </a:p>
        </p:txBody>
      </p:sp>
      <p:sp>
        <p:nvSpPr>
          <p:cNvPr id="31" name="TextBox 28">
            <a:extLst>
              <a:ext uri="{FF2B5EF4-FFF2-40B4-BE49-F238E27FC236}">
                <a16:creationId xmlns:a16="http://schemas.microsoft.com/office/drawing/2014/main" id="{7F9A2946-AD98-4AFB-90AF-8DE0FF920BD5}"/>
              </a:ext>
            </a:extLst>
          </p:cNvPr>
          <p:cNvSpPr txBox="1"/>
          <p:nvPr/>
        </p:nvSpPr>
        <p:spPr>
          <a:xfrm>
            <a:off x="5817243" y="1079900"/>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rgbClr val="92D050"/>
                </a:solidFill>
              </a:rPr>
              <a:t>Input 1</a:t>
            </a:r>
          </a:p>
        </p:txBody>
      </p:sp>
      <p:sp>
        <p:nvSpPr>
          <p:cNvPr id="32" name="TextBox 28">
            <a:extLst>
              <a:ext uri="{FF2B5EF4-FFF2-40B4-BE49-F238E27FC236}">
                <a16:creationId xmlns:a16="http://schemas.microsoft.com/office/drawing/2014/main" id="{3DDD7039-F39F-4F72-A911-583F3810CA76}"/>
              </a:ext>
            </a:extLst>
          </p:cNvPr>
          <p:cNvSpPr txBox="1"/>
          <p:nvPr/>
        </p:nvSpPr>
        <p:spPr>
          <a:xfrm>
            <a:off x="5817243" y="1974837"/>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rgbClr val="92D050"/>
                </a:solidFill>
              </a:rPr>
              <a:t>Input 2</a:t>
            </a:r>
          </a:p>
        </p:txBody>
      </p:sp>
      <p:cxnSp>
        <p:nvCxnSpPr>
          <p:cNvPr id="33" name="Conector recto de flecha 32">
            <a:extLst>
              <a:ext uri="{FF2B5EF4-FFF2-40B4-BE49-F238E27FC236}">
                <a16:creationId xmlns:a16="http://schemas.microsoft.com/office/drawing/2014/main" id="{9A65FEBB-40D2-49F3-96CD-ECB880A615D5}"/>
              </a:ext>
            </a:extLst>
          </p:cNvPr>
          <p:cNvCxnSpPr>
            <a:cxnSpLocks/>
            <a:stCxn id="31" idx="3"/>
          </p:cNvCxnSpPr>
          <p:nvPr/>
        </p:nvCxnSpPr>
        <p:spPr>
          <a:xfrm flipV="1">
            <a:off x="6671100" y="753368"/>
            <a:ext cx="661358" cy="49330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800CC354-76E6-45CC-8F9F-6B6AF017EA66}"/>
              </a:ext>
            </a:extLst>
          </p:cNvPr>
          <p:cNvCxnSpPr>
            <a:cxnSpLocks/>
            <a:stCxn id="31" idx="3"/>
          </p:cNvCxnSpPr>
          <p:nvPr/>
        </p:nvCxnSpPr>
        <p:spPr>
          <a:xfrm flipV="1">
            <a:off x="6671100" y="1140967"/>
            <a:ext cx="655607" cy="10570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80E74C11-59E6-4C5A-AD69-D7329A5DC250}"/>
              </a:ext>
            </a:extLst>
          </p:cNvPr>
          <p:cNvCxnSpPr>
            <a:cxnSpLocks/>
            <a:stCxn id="31" idx="3"/>
            <a:endCxn id="14" idx="1"/>
          </p:cNvCxnSpPr>
          <p:nvPr/>
        </p:nvCxnSpPr>
        <p:spPr>
          <a:xfrm>
            <a:off x="6671100" y="1246670"/>
            <a:ext cx="672860" cy="30617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4AC135C-BC10-4794-9E1A-A268751EA53B}"/>
              </a:ext>
            </a:extLst>
          </p:cNvPr>
          <p:cNvCxnSpPr>
            <a:cxnSpLocks/>
            <a:stCxn id="31" idx="3"/>
          </p:cNvCxnSpPr>
          <p:nvPr/>
        </p:nvCxnSpPr>
        <p:spPr>
          <a:xfrm>
            <a:off x="6671100" y="1246670"/>
            <a:ext cx="649856" cy="69146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300FEA7D-5061-4F1D-881C-2532254003B9}"/>
              </a:ext>
            </a:extLst>
          </p:cNvPr>
          <p:cNvCxnSpPr>
            <a:cxnSpLocks/>
            <a:stCxn id="31" idx="3"/>
          </p:cNvCxnSpPr>
          <p:nvPr/>
        </p:nvCxnSpPr>
        <p:spPr>
          <a:xfrm>
            <a:off x="6671100" y="1246670"/>
            <a:ext cx="649856" cy="109841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3C61841E-98DE-4CF2-842E-846B53516B6C}"/>
              </a:ext>
            </a:extLst>
          </p:cNvPr>
          <p:cNvCxnSpPr>
            <a:cxnSpLocks/>
            <a:stCxn id="32" idx="3"/>
          </p:cNvCxnSpPr>
          <p:nvPr/>
        </p:nvCxnSpPr>
        <p:spPr>
          <a:xfrm flipV="1">
            <a:off x="6671100" y="755681"/>
            <a:ext cx="649856" cy="138592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6BEB15EE-EA01-4482-9F93-9A686215C711}"/>
              </a:ext>
            </a:extLst>
          </p:cNvPr>
          <p:cNvCxnSpPr>
            <a:cxnSpLocks/>
            <a:stCxn id="32" idx="3"/>
          </p:cNvCxnSpPr>
          <p:nvPr/>
        </p:nvCxnSpPr>
        <p:spPr>
          <a:xfrm flipV="1">
            <a:off x="6671100" y="1140967"/>
            <a:ext cx="649856" cy="100064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CDB4C236-B410-4214-8D5C-88ED18DFAF85}"/>
              </a:ext>
            </a:extLst>
          </p:cNvPr>
          <p:cNvCxnSpPr>
            <a:cxnSpLocks/>
            <a:stCxn id="32" idx="3"/>
            <a:endCxn id="14" idx="1"/>
          </p:cNvCxnSpPr>
          <p:nvPr/>
        </p:nvCxnSpPr>
        <p:spPr>
          <a:xfrm flipV="1">
            <a:off x="6671100" y="1552847"/>
            <a:ext cx="672860" cy="58876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50AF5E32-5F13-4FB4-95EE-198A3B604B0F}"/>
              </a:ext>
            </a:extLst>
          </p:cNvPr>
          <p:cNvCxnSpPr>
            <a:cxnSpLocks/>
            <a:stCxn id="32" idx="3"/>
          </p:cNvCxnSpPr>
          <p:nvPr/>
        </p:nvCxnSpPr>
        <p:spPr>
          <a:xfrm flipV="1">
            <a:off x="6671100" y="1909490"/>
            <a:ext cx="649856" cy="23211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305CCAC-C1C5-4832-8C39-C42119A9C0D9}"/>
              </a:ext>
            </a:extLst>
          </p:cNvPr>
          <p:cNvCxnSpPr>
            <a:cxnSpLocks/>
            <a:stCxn id="32" idx="3"/>
          </p:cNvCxnSpPr>
          <p:nvPr/>
        </p:nvCxnSpPr>
        <p:spPr>
          <a:xfrm>
            <a:off x="6671100" y="2141607"/>
            <a:ext cx="649856" cy="18550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C90E9280-ACC7-4E89-8335-5BFEDD83515B}"/>
              </a:ext>
            </a:extLst>
          </p:cNvPr>
          <p:cNvPicPr>
            <a:picLocks noChangeAspect="1"/>
          </p:cNvPicPr>
          <p:nvPr/>
        </p:nvPicPr>
        <p:blipFill>
          <a:blip r:embed="rId4"/>
          <a:stretch>
            <a:fillRect/>
          </a:stretch>
        </p:blipFill>
        <p:spPr>
          <a:xfrm>
            <a:off x="1247955" y="4271426"/>
            <a:ext cx="2576954" cy="1668028"/>
          </a:xfrm>
          <a:prstGeom prst="rect">
            <a:avLst/>
          </a:prstGeom>
        </p:spPr>
      </p:pic>
      <p:sp>
        <p:nvSpPr>
          <p:cNvPr id="30" name="Rectángulo: esquinas redondeadas 29">
            <a:extLst>
              <a:ext uri="{FF2B5EF4-FFF2-40B4-BE49-F238E27FC236}">
                <a16:creationId xmlns:a16="http://schemas.microsoft.com/office/drawing/2014/main" id="{08CB7AF9-FF72-4A2D-A2BD-E707EB3A614C}"/>
              </a:ext>
            </a:extLst>
          </p:cNvPr>
          <p:cNvSpPr/>
          <p:nvPr/>
        </p:nvSpPr>
        <p:spPr>
          <a:xfrm>
            <a:off x="5739848" y="862579"/>
            <a:ext cx="1241402" cy="1530820"/>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3" name="Tabla 42">
            <a:extLst>
              <a:ext uri="{FF2B5EF4-FFF2-40B4-BE49-F238E27FC236}">
                <a16:creationId xmlns:a16="http://schemas.microsoft.com/office/drawing/2014/main" id="{9B96F449-B1B4-4C16-B7A5-25CEA39E8A8C}"/>
              </a:ext>
            </a:extLst>
          </p:cNvPr>
          <p:cNvGraphicFramePr>
            <a:graphicFrameLocks noGrp="1"/>
          </p:cNvGraphicFramePr>
          <p:nvPr>
            <p:extLst>
              <p:ext uri="{D42A27DB-BD31-4B8C-83A1-F6EECF244321}">
                <p14:modId xmlns:p14="http://schemas.microsoft.com/office/powerpoint/2010/main" val="5510473"/>
              </p:ext>
            </p:extLst>
          </p:nvPr>
        </p:nvGraphicFramePr>
        <p:xfrm>
          <a:off x="7809783" y="3109133"/>
          <a:ext cx="3636513" cy="370840"/>
        </p:xfrm>
        <a:graphic>
          <a:graphicData uri="http://schemas.openxmlformats.org/drawingml/2006/table">
            <a:tbl>
              <a:tblPr firstRow="1" bandRow="1">
                <a:tableStyleId>{F5AB1C69-6EDB-4FF4-983F-18BD219EF322}</a:tableStyleId>
              </a:tblPr>
              <a:tblGrid>
                <a:gridCol w="1847416">
                  <a:extLst>
                    <a:ext uri="{9D8B030D-6E8A-4147-A177-3AD203B41FA5}">
                      <a16:colId xmlns:a16="http://schemas.microsoft.com/office/drawing/2014/main" val="2382778593"/>
                    </a:ext>
                  </a:extLst>
                </a:gridCol>
                <a:gridCol w="857863">
                  <a:extLst>
                    <a:ext uri="{9D8B030D-6E8A-4147-A177-3AD203B41FA5}">
                      <a16:colId xmlns:a16="http://schemas.microsoft.com/office/drawing/2014/main" val="4207602413"/>
                    </a:ext>
                  </a:extLst>
                </a:gridCol>
                <a:gridCol w="931234">
                  <a:extLst>
                    <a:ext uri="{9D8B030D-6E8A-4147-A177-3AD203B41FA5}">
                      <a16:colId xmlns:a16="http://schemas.microsoft.com/office/drawing/2014/main" val="3058765362"/>
                    </a:ext>
                  </a:extLst>
                </a:gridCol>
              </a:tblGrid>
              <a:tr h="370840">
                <a:tc>
                  <a:txBody>
                    <a:bodyPr/>
                    <a:lstStyle/>
                    <a:p>
                      <a:r>
                        <a:rPr lang="es-ES" sz="1600" dirty="0">
                          <a:solidFill>
                            <a:srgbClr val="B8E08C"/>
                          </a:solidFill>
                        </a:rPr>
                        <a:t>Inputs originales</a:t>
                      </a:r>
                    </a:p>
                  </a:txBody>
                  <a:tcPr>
                    <a:noFill/>
                  </a:tcPr>
                </a:tc>
                <a:tc>
                  <a:txBody>
                    <a:bodyPr/>
                    <a:lstStyle/>
                    <a:p>
                      <a:r>
                        <a:rPr lang="es-ES" sz="1600" dirty="0"/>
                        <a:t>Input 1</a:t>
                      </a:r>
                    </a:p>
                  </a:txBody>
                  <a:tcPr>
                    <a:solidFill>
                      <a:srgbClr val="B8E08C"/>
                    </a:solidFill>
                  </a:tcPr>
                </a:tc>
                <a:tc>
                  <a:txBody>
                    <a:bodyPr/>
                    <a:lstStyle/>
                    <a:p>
                      <a:r>
                        <a:rPr lang="es-ES" sz="1600" dirty="0"/>
                        <a:t>Input 2</a:t>
                      </a:r>
                    </a:p>
                  </a:txBody>
                  <a:tcPr>
                    <a:solidFill>
                      <a:srgbClr val="B8E08C"/>
                    </a:solidFill>
                  </a:tcPr>
                </a:tc>
                <a:extLst>
                  <a:ext uri="{0D108BD9-81ED-4DB2-BD59-A6C34878D82A}">
                    <a16:rowId xmlns:a16="http://schemas.microsoft.com/office/drawing/2014/main" val="2748661153"/>
                  </a:ext>
                </a:extLst>
              </a:tr>
            </a:tbl>
          </a:graphicData>
        </a:graphic>
      </p:graphicFrame>
      <p:sp>
        <p:nvSpPr>
          <p:cNvPr id="5" name="Flecha: hacia abajo 4">
            <a:extLst>
              <a:ext uri="{FF2B5EF4-FFF2-40B4-BE49-F238E27FC236}">
                <a16:creationId xmlns:a16="http://schemas.microsoft.com/office/drawing/2014/main" id="{44B283BE-AD3E-4947-9734-5BF5A0FB209C}"/>
              </a:ext>
            </a:extLst>
          </p:cNvPr>
          <p:cNvSpPr/>
          <p:nvPr/>
        </p:nvSpPr>
        <p:spPr>
          <a:xfrm>
            <a:off x="9491933" y="3571336"/>
            <a:ext cx="408317" cy="370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5946181-C4A3-4DC0-BC13-DB1C55239FC4}"/>
              </a:ext>
            </a:extLst>
          </p:cNvPr>
          <p:cNvSpPr txBox="1"/>
          <p:nvPr/>
        </p:nvSpPr>
        <p:spPr>
          <a:xfrm>
            <a:off x="8298616" y="3942176"/>
            <a:ext cx="2852468" cy="338554"/>
          </a:xfrm>
          <a:prstGeom prst="rect">
            <a:avLst/>
          </a:prstGeom>
          <a:noFill/>
        </p:spPr>
        <p:txBody>
          <a:bodyPr wrap="square" rtlCol="0">
            <a:spAutoFit/>
          </a:bodyPr>
          <a:lstStyle/>
          <a:p>
            <a:r>
              <a:rPr lang="es-ES" sz="1600" b="1" dirty="0">
                <a:solidFill>
                  <a:srgbClr val="00C7A6"/>
                </a:solidFill>
              </a:rPr>
              <a:t>Función activación Capa 1</a:t>
            </a:r>
          </a:p>
        </p:txBody>
      </p:sp>
      <p:sp>
        <p:nvSpPr>
          <p:cNvPr id="34" name="Flecha: hacia abajo 33">
            <a:extLst>
              <a:ext uri="{FF2B5EF4-FFF2-40B4-BE49-F238E27FC236}">
                <a16:creationId xmlns:a16="http://schemas.microsoft.com/office/drawing/2014/main" id="{2054D7F9-D568-4E5A-87D4-36015FC1B5D8}"/>
              </a:ext>
            </a:extLst>
          </p:cNvPr>
          <p:cNvSpPr/>
          <p:nvPr/>
        </p:nvSpPr>
        <p:spPr>
          <a:xfrm>
            <a:off x="9489056" y="4304587"/>
            <a:ext cx="408317" cy="370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B59F7358-8895-405F-81EE-F78A80118310}"/>
              </a:ext>
            </a:extLst>
          </p:cNvPr>
          <p:cNvSpPr txBox="1"/>
          <p:nvPr/>
        </p:nvSpPr>
        <p:spPr>
          <a:xfrm>
            <a:off x="8665232" y="4686938"/>
            <a:ext cx="2055963" cy="338554"/>
          </a:xfrm>
          <a:prstGeom prst="rect">
            <a:avLst/>
          </a:prstGeom>
          <a:noFill/>
        </p:spPr>
        <p:txBody>
          <a:bodyPr wrap="square" rtlCol="0">
            <a:spAutoFit/>
          </a:bodyPr>
          <a:lstStyle/>
          <a:p>
            <a:r>
              <a:rPr lang="es-ES" sz="1600" b="1" dirty="0">
                <a:solidFill>
                  <a:srgbClr val="00C9A8"/>
                </a:solidFill>
              </a:rPr>
              <a:t>Resultados capa 1</a:t>
            </a:r>
          </a:p>
        </p:txBody>
      </p:sp>
      <p:sp>
        <p:nvSpPr>
          <p:cNvPr id="44" name="Flecha: hacia abajo 43">
            <a:extLst>
              <a:ext uri="{FF2B5EF4-FFF2-40B4-BE49-F238E27FC236}">
                <a16:creationId xmlns:a16="http://schemas.microsoft.com/office/drawing/2014/main" id="{B6A96E75-E500-426D-81A9-40A6B028EA82}"/>
              </a:ext>
            </a:extLst>
          </p:cNvPr>
          <p:cNvSpPr/>
          <p:nvPr/>
        </p:nvSpPr>
        <p:spPr>
          <a:xfrm>
            <a:off x="9494807" y="5098215"/>
            <a:ext cx="408317" cy="370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036837C4-EBB0-4358-BAE9-8648EA025C5A}"/>
              </a:ext>
            </a:extLst>
          </p:cNvPr>
          <p:cNvSpPr txBox="1"/>
          <p:nvPr/>
        </p:nvSpPr>
        <p:spPr>
          <a:xfrm>
            <a:off x="8301490" y="5469055"/>
            <a:ext cx="2852468" cy="338554"/>
          </a:xfrm>
          <a:prstGeom prst="rect">
            <a:avLst/>
          </a:prstGeom>
          <a:noFill/>
        </p:spPr>
        <p:txBody>
          <a:bodyPr wrap="square" rtlCol="0">
            <a:spAutoFit/>
          </a:bodyPr>
          <a:lstStyle/>
          <a:p>
            <a:r>
              <a:rPr lang="es-ES" sz="1600" b="1" dirty="0">
                <a:solidFill>
                  <a:srgbClr val="F99504"/>
                </a:solidFill>
              </a:rPr>
              <a:t>Función activación Capa 2</a:t>
            </a:r>
          </a:p>
        </p:txBody>
      </p:sp>
      <p:sp>
        <p:nvSpPr>
          <p:cNvPr id="47" name="Flecha: hacia abajo 46">
            <a:extLst>
              <a:ext uri="{FF2B5EF4-FFF2-40B4-BE49-F238E27FC236}">
                <a16:creationId xmlns:a16="http://schemas.microsoft.com/office/drawing/2014/main" id="{BA01F07B-50EF-41D9-96C8-0A8BE65EF5B8}"/>
              </a:ext>
            </a:extLst>
          </p:cNvPr>
          <p:cNvSpPr/>
          <p:nvPr/>
        </p:nvSpPr>
        <p:spPr>
          <a:xfrm>
            <a:off x="9491930" y="5831466"/>
            <a:ext cx="408317" cy="370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CuadroTexto 52">
            <a:extLst>
              <a:ext uri="{FF2B5EF4-FFF2-40B4-BE49-F238E27FC236}">
                <a16:creationId xmlns:a16="http://schemas.microsoft.com/office/drawing/2014/main" id="{E4AF07D6-D970-4D09-8855-F571DEF78F6B}"/>
              </a:ext>
            </a:extLst>
          </p:cNvPr>
          <p:cNvSpPr txBox="1"/>
          <p:nvPr/>
        </p:nvSpPr>
        <p:spPr>
          <a:xfrm>
            <a:off x="8668106" y="6213817"/>
            <a:ext cx="2055963" cy="338554"/>
          </a:xfrm>
          <a:prstGeom prst="rect">
            <a:avLst/>
          </a:prstGeom>
          <a:noFill/>
        </p:spPr>
        <p:txBody>
          <a:bodyPr wrap="square" rtlCol="0">
            <a:spAutoFit/>
          </a:bodyPr>
          <a:lstStyle/>
          <a:p>
            <a:r>
              <a:rPr lang="es-ES" sz="1600" b="1" dirty="0">
                <a:solidFill>
                  <a:srgbClr val="F99504"/>
                </a:solidFill>
              </a:rPr>
              <a:t>Resultados capa 2</a:t>
            </a:r>
          </a:p>
        </p:txBody>
      </p:sp>
      <p:sp>
        <p:nvSpPr>
          <p:cNvPr id="54" name="Flecha: hacia abajo 53">
            <a:extLst>
              <a:ext uri="{FF2B5EF4-FFF2-40B4-BE49-F238E27FC236}">
                <a16:creationId xmlns:a16="http://schemas.microsoft.com/office/drawing/2014/main" id="{5D1542AE-685E-4451-BE52-304AB44B9832}"/>
              </a:ext>
            </a:extLst>
          </p:cNvPr>
          <p:cNvSpPr/>
          <p:nvPr/>
        </p:nvSpPr>
        <p:spPr>
          <a:xfrm>
            <a:off x="9500558" y="6570452"/>
            <a:ext cx="408317" cy="370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E5C92B88-C62D-4DC1-B50F-B49AC330F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207609">
            <a:off x="6316815" y="3673503"/>
            <a:ext cx="2703977" cy="2703977"/>
          </a:xfrm>
          <a:prstGeom prst="rect">
            <a:avLst/>
          </a:prstGeom>
        </p:spPr>
      </p:pic>
      <p:sp>
        <p:nvSpPr>
          <p:cNvPr id="10" name="CuadroTexto 9">
            <a:extLst>
              <a:ext uri="{FF2B5EF4-FFF2-40B4-BE49-F238E27FC236}">
                <a16:creationId xmlns:a16="http://schemas.microsoft.com/office/drawing/2014/main" id="{B2458E0B-AEDA-4DD1-B155-8283F79D6790}"/>
              </a:ext>
            </a:extLst>
          </p:cNvPr>
          <p:cNvSpPr txBox="1"/>
          <p:nvPr/>
        </p:nvSpPr>
        <p:spPr>
          <a:xfrm>
            <a:off x="5434500" y="3479973"/>
            <a:ext cx="1510900" cy="3139321"/>
          </a:xfrm>
          <a:prstGeom prst="rect">
            <a:avLst/>
          </a:prstGeom>
          <a:noFill/>
        </p:spPr>
        <p:txBody>
          <a:bodyPr wrap="square" rtlCol="0">
            <a:spAutoFit/>
          </a:bodyPr>
          <a:lstStyle/>
          <a:p>
            <a:pPr algn="ctr"/>
            <a:r>
              <a:rPr lang="es-ES" b="1" dirty="0"/>
              <a:t>Vamos utilizando como input de cada capa el output de la capa anterior hasta obtener el resultado</a:t>
            </a:r>
          </a:p>
        </p:txBody>
      </p:sp>
    </p:spTree>
    <p:extLst>
      <p:ext uri="{BB962C8B-B14F-4D97-AF65-F5344CB8AC3E}">
        <p14:creationId xmlns:p14="http://schemas.microsoft.com/office/powerpoint/2010/main" val="4156949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159984"/>
            <a:ext cx="5446295" cy="1938992"/>
          </a:xfrm>
          <a:prstGeom prst="rect">
            <a:avLst/>
          </a:prstGeom>
          <a:noFill/>
        </p:spPr>
        <p:txBody>
          <a:bodyPr wrap="square" rtlCol="0" anchor="ctr">
            <a:spAutoFit/>
          </a:bodyPr>
          <a:lstStyle/>
          <a:p>
            <a:r>
              <a:rPr lang="es-ES" altLang="ko-KR" sz="6000" b="1" dirty="0">
                <a:solidFill>
                  <a:schemeClr val="tx1">
                    <a:lumMod val="75000"/>
                    <a:lumOff val="25000"/>
                  </a:schemeClr>
                </a:solidFill>
                <a:cs typeface="Arial" pitchFamily="34" charset="0"/>
              </a:rPr>
              <a:t>Aprendizaje Automático</a:t>
            </a:r>
            <a:endParaRPr lang="ko-KR" altLang="en-US" sz="60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5881" y="3971178"/>
            <a:ext cx="4394737" cy="400110"/>
          </a:xfrm>
          <a:prstGeom prst="rect">
            <a:avLst/>
          </a:prstGeom>
          <a:noFill/>
        </p:spPr>
        <p:txBody>
          <a:bodyPr wrap="square" rtlCol="0" anchor="ctr">
            <a:spAutoFit/>
          </a:bodyPr>
          <a:lstStyle/>
          <a:p>
            <a:r>
              <a:rPr lang="en-US" altLang="ko-KR" sz="2000" dirty="0" err="1">
                <a:solidFill>
                  <a:schemeClr val="tx1">
                    <a:lumMod val="75000"/>
                    <a:lumOff val="25000"/>
                  </a:schemeClr>
                </a:solidFill>
                <a:cs typeface="Arial" pitchFamily="34" charset="0"/>
              </a:rPr>
              <a:t>Función</a:t>
            </a:r>
            <a:r>
              <a:rPr lang="en-US" altLang="ko-KR" sz="2000" dirty="0">
                <a:solidFill>
                  <a:schemeClr val="tx1">
                    <a:lumMod val="75000"/>
                    <a:lumOff val="25000"/>
                  </a:schemeClr>
                </a:solidFill>
                <a:cs typeface="Arial" pitchFamily="34" charset="0"/>
              </a:rPr>
              <a:t> de </a:t>
            </a:r>
            <a:r>
              <a:rPr lang="en-US" altLang="ko-KR" sz="2000" dirty="0" err="1">
                <a:solidFill>
                  <a:schemeClr val="tx1">
                    <a:lumMod val="75000"/>
                    <a:lumOff val="25000"/>
                  </a:schemeClr>
                </a:solidFill>
                <a:cs typeface="Arial" pitchFamily="34" charset="0"/>
              </a:rPr>
              <a:t>coste</a:t>
            </a:r>
            <a:r>
              <a:rPr lang="en-US" altLang="ko-KR" sz="2000" dirty="0">
                <a:solidFill>
                  <a:schemeClr val="tx1">
                    <a:lumMod val="75000"/>
                    <a:lumOff val="25000"/>
                  </a:schemeClr>
                </a:solidFill>
                <a:cs typeface="Arial" pitchFamily="34" charset="0"/>
              </a:rPr>
              <a:t>, Backpropagation</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119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Función</a:t>
            </a:r>
            <a:r>
              <a:rPr lang="en-US" altLang="ko-KR" sz="3200" b="1" dirty="0">
                <a:solidFill>
                  <a:schemeClr val="bg1"/>
                </a:solidFill>
                <a:latin typeface="+mj-lt"/>
                <a:ea typeface="+mj-ea"/>
                <a:cs typeface="+mj-cs"/>
              </a:rPr>
              <a:t> de </a:t>
            </a:r>
            <a:r>
              <a:rPr lang="en-US" altLang="ko-KR" sz="3200" b="1" dirty="0" err="1">
                <a:solidFill>
                  <a:schemeClr val="bg1"/>
                </a:solidFill>
                <a:latin typeface="+mj-lt"/>
                <a:ea typeface="+mj-ea"/>
                <a:cs typeface="+mj-cs"/>
              </a:rPr>
              <a:t>coste</a:t>
            </a:r>
            <a:endParaRPr lang="en-US" altLang="ko-KR" sz="3200" b="1" u="sng" dirty="0">
              <a:solidFill>
                <a:schemeClr val="bg1"/>
              </a:solidFill>
              <a:latin typeface="+mj-lt"/>
              <a:ea typeface="+mj-ea"/>
              <a:cs typeface="+mj-cs"/>
            </a:endParaRPr>
          </a:p>
        </p:txBody>
      </p:sp>
      <p:sp>
        <p:nvSpPr>
          <p:cNvPr id="21" name="TextBox 28">
            <a:extLst>
              <a:ext uri="{FF2B5EF4-FFF2-40B4-BE49-F238E27FC236}">
                <a16:creationId xmlns:a16="http://schemas.microsoft.com/office/drawing/2014/main" id="{8ED113EE-A8B0-44DD-A35B-06C910846CEC}"/>
              </a:ext>
            </a:extLst>
          </p:cNvPr>
          <p:cNvSpPr txBox="1"/>
          <p:nvPr/>
        </p:nvSpPr>
        <p:spPr>
          <a:xfrm>
            <a:off x="570022" y="2339066"/>
            <a:ext cx="4220514" cy="451893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Será la </a:t>
            </a:r>
            <a:r>
              <a:rPr lang="es-ES" altLang="ko-KR" sz="1600" u="sng" dirty="0">
                <a:solidFill>
                  <a:schemeClr val="bg1"/>
                </a:solidFill>
              </a:rPr>
              <a:t>función</a:t>
            </a:r>
            <a:r>
              <a:rPr lang="es-ES" altLang="ko-KR" sz="1600" dirty="0">
                <a:solidFill>
                  <a:schemeClr val="bg1"/>
                </a:solidFill>
              </a:rPr>
              <a:t> encargada de </a:t>
            </a:r>
            <a:r>
              <a:rPr lang="es-ES" altLang="ko-KR" sz="1600" b="1" dirty="0">
                <a:solidFill>
                  <a:schemeClr val="bg1"/>
                </a:solidFill>
              </a:rPr>
              <a:t>calcular cómo de bien funciona nuestra red</a:t>
            </a:r>
            <a:r>
              <a:rPr lang="es-ES" altLang="ko-KR" sz="1600" dirty="0">
                <a:solidFill>
                  <a:schemeClr val="bg1"/>
                </a:solidFill>
              </a:rPr>
              <a:t>. Para ello, deberá conocer los resultados obtenidos para unos INPUTS concretos, además de los resultados esperados. En base a la diferencia entre estos, indicará si el error ha sido mayor o menor.</a:t>
            </a:r>
          </a:p>
          <a:p>
            <a:pPr algn="just" defTabSz="914400">
              <a:lnSpc>
                <a:spcPct val="90000"/>
              </a:lnSpc>
              <a:spcAft>
                <a:spcPts val="600"/>
              </a:spcAft>
            </a:pPr>
            <a:r>
              <a:rPr lang="es-ES" altLang="ko-KR" sz="1600" dirty="0">
                <a:solidFill>
                  <a:schemeClr val="bg1"/>
                </a:solidFill>
              </a:rPr>
              <a:t>Para su cálculo utilizaremos la siguiente expresión:</a:t>
            </a: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ECM: Error Cuadrático Medio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 Resultado Esperado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RO: Resultado Obtenido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N: Número de neuronas de la capa</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DB1B7A3-C4F9-4B99-B1B3-74DAE215441D}"/>
                  </a:ext>
                </a:extLst>
              </p:cNvPr>
              <p:cNvSpPr txBox="1"/>
              <p:nvPr/>
            </p:nvSpPr>
            <p:spPr>
              <a:xfrm>
                <a:off x="879255" y="4661137"/>
                <a:ext cx="4052964" cy="531749"/>
              </a:xfrm>
              <a:prstGeom prst="rect">
                <a:avLst/>
              </a:prstGeom>
              <a:noFill/>
            </p:spPr>
            <p:txBody>
              <a:bodyPr wrap="square" lIns="0" tIns="0" rIns="0" bIns="0" rtlCol="0">
                <a:spAutoFit/>
              </a:bodyPr>
              <a:lstStyle/>
              <a:p>
                <a:r>
                  <a:rPr lang="pt-BR" sz="2400" dirty="0">
                    <a:solidFill>
                      <a:schemeClr val="bg1"/>
                    </a:solidFill>
                  </a:rPr>
                  <a:t>ECM </a:t>
                </a:r>
                <a14:m>
                  <m:oMath xmlns:m="http://schemas.openxmlformats.org/officeDocument/2006/math">
                    <m:r>
                      <a:rPr lang="pt-BR" sz="2400" b="0" i="1" smtClean="0">
                        <a:solidFill>
                          <a:schemeClr val="bg1"/>
                        </a:solidFill>
                        <a:latin typeface="Cambria Math" panose="02040503050406030204" pitchFamily="18" charset="0"/>
                      </a:rPr>
                      <m:t>=</m:t>
                    </m:r>
                    <m:f>
                      <m:fPr>
                        <m:ctrlPr>
                          <a:rPr lang="pt-BR" sz="2400" i="1" smtClean="0">
                            <a:solidFill>
                              <a:schemeClr val="bg1"/>
                            </a:solidFill>
                            <a:latin typeface="Cambria Math" panose="02040503050406030204" pitchFamily="18" charset="0"/>
                          </a:rPr>
                        </m:ctrlPr>
                      </m:fPr>
                      <m:num>
                        <m:r>
                          <a:rPr lang="es-ES" sz="2400" b="0" i="1" smtClean="0">
                            <a:solidFill>
                              <a:schemeClr val="bg1"/>
                            </a:solidFill>
                            <a:latin typeface="Cambria Math" panose="02040503050406030204" pitchFamily="18" charset="0"/>
                          </a:rPr>
                          <m:t>1</m:t>
                        </m:r>
                      </m:num>
                      <m:den>
                        <m:r>
                          <a:rPr lang="es-ES" sz="2400" b="0" i="1" smtClean="0">
                            <a:solidFill>
                              <a:schemeClr val="bg1"/>
                            </a:solidFill>
                            <a:latin typeface="Cambria Math" panose="02040503050406030204" pitchFamily="18" charset="0"/>
                          </a:rPr>
                          <m:t>𝑁</m:t>
                        </m:r>
                      </m:den>
                    </m:f>
                    <m:r>
                      <a:rPr lang="es-ES" sz="2400" b="0" i="1" smtClean="0">
                        <a:solidFill>
                          <a:schemeClr val="bg1"/>
                        </a:solidFill>
                        <a:latin typeface="Cambria Math" panose="02040503050406030204" pitchFamily="18" charset="0"/>
                      </a:rPr>
                      <m:t> </m:t>
                    </m:r>
                    <m:nary>
                      <m:naryPr>
                        <m:chr m:val="∑"/>
                        <m:ctrlPr>
                          <a:rPr lang="pt-BR" sz="2400" i="1" smtClean="0">
                            <a:solidFill>
                              <a:schemeClr val="bg1"/>
                            </a:solidFill>
                            <a:latin typeface="Cambria Math" panose="02040503050406030204" pitchFamily="18" charset="0"/>
                          </a:rPr>
                        </m:ctrlPr>
                      </m:naryPr>
                      <m:sub>
                        <m:r>
                          <m:rPr>
                            <m:brk m:alnAt="23"/>
                          </m:rPr>
                          <a:rPr lang="es-ES" sz="2400" b="0" i="1" smtClean="0">
                            <a:solidFill>
                              <a:schemeClr val="bg1"/>
                            </a:solidFill>
                            <a:latin typeface="Cambria Math" panose="02040503050406030204" pitchFamily="18" charset="0"/>
                          </a:rPr>
                          <m:t>𝑖</m:t>
                        </m:r>
                        <m:r>
                          <a:rPr lang="pt-BR" sz="2400" b="0" i="1" smtClean="0">
                            <a:solidFill>
                              <a:schemeClr val="bg1"/>
                            </a:solidFill>
                            <a:latin typeface="Cambria Math" panose="02040503050406030204" pitchFamily="18" charset="0"/>
                          </a:rPr>
                          <m:t>=</m:t>
                        </m:r>
                        <m:r>
                          <a:rPr lang="es-ES" sz="2400" b="0" i="1" smtClean="0">
                            <a:solidFill>
                              <a:schemeClr val="bg1"/>
                            </a:solidFill>
                            <a:latin typeface="Cambria Math" panose="02040503050406030204" pitchFamily="18" charset="0"/>
                          </a:rPr>
                          <m:t>1</m:t>
                        </m:r>
                      </m:sub>
                      <m:sup>
                        <m:r>
                          <a:rPr lang="es-ES" sz="2400" b="0" i="1" smtClean="0">
                            <a:solidFill>
                              <a:schemeClr val="bg1"/>
                            </a:solidFill>
                            <a:latin typeface="Cambria Math" panose="02040503050406030204" pitchFamily="18" charset="0"/>
                          </a:rPr>
                          <m:t>𝑁</m:t>
                        </m:r>
                      </m:sup>
                      <m:e>
                        <m:sSup>
                          <m:sSupPr>
                            <m:ctrlPr>
                              <a:rPr lang="pt-BR" sz="2400" i="1" smtClean="0">
                                <a:solidFill>
                                  <a:schemeClr val="bg1"/>
                                </a:solidFill>
                                <a:latin typeface="Cambria Math" panose="02040503050406030204" pitchFamily="18" charset="0"/>
                              </a:rPr>
                            </m:ctrlPr>
                          </m:sSupPr>
                          <m:e>
                            <m:d>
                              <m:dPr>
                                <m:ctrlPr>
                                  <a:rPr lang="pt-BR" sz="2400" i="1" smtClean="0">
                                    <a:solidFill>
                                      <a:schemeClr val="bg1"/>
                                    </a:solidFill>
                                    <a:latin typeface="Cambria Math" panose="02040503050406030204" pitchFamily="18" charset="0"/>
                                  </a:rPr>
                                </m:ctrlPr>
                              </m:dPr>
                              <m:e>
                                <m:sSub>
                                  <m:sSubPr>
                                    <m:ctrlPr>
                                      <a:rPr lang="pt-BR"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𝑅𝐸</m:t>
                                    </m:r>
                                  </m:e>
                                  <m:sub>
                                    <m:r>
                                      <a:rPr lang="es-ES" sz="2400" b="0" i="1" smtClean="0">
                                        <a:solidFill>
                                          <a:schemeClr val="bg1"/>
                                        </a:solidFill>
                                        <a:latin typeface="Cambria Math" panose="02040503050406030204" pitchFamily="18" charset="0"/>
                                      </a:rPr>
                                      <m:t>𝑖</m:t>
                                    </m:r>
                                  </m:sub>
                                </m:sSub>
                                <m:r>
                                  <a:rPr lang="es-ES" sz="2400" b="0" i="1" smtClean="0">
                                    <a:solidFill>
                                      <a:schemeClr val="bg1"/>
                                    </a:solidFill>
                                    <a:latin typeface="Cambria Math" panose="02040503050406030204" pitchFamily="18" charset="0"/>
                                  </a:rPr>
                                  <m:t>−</m:t>
                                </m:r>
                                <m:sSub>
                                  <m:sSubPr>
                                    <m:ctrlPr>
                                      <a:rPr lang="es-ES"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𝑅𝑂</m:t>
                                    </m:r>
                                  </m:e>
                                  <m:sub>
                                    <m:r>
                                      <a:rPr lang="es-ES" sz="2400" b="0" i="1" smtClean="0">
                                        <a:solidFill>
                                          <a:schemeClr val="bg1"/>
                                        </a:solidFill>
                                        <a:latin typeface="Cambria Math" panose="02040503050406030204" pitchFamily="18" charset="0"/>
                                      </a:rPr>
                                      <m:t>𝑖</m:t>
                                    </m:r>
                                  </m:sub>
                                </m:sSub>
                              </m:e>
                            </m:d>
                          </m:e>
                          <m:sup>
                            <m:r>
                              <a:rPr lang="es-ES" sz="2400" b="0" i="1" smtClean="0">
                                <a:solidFill>
                                  <a:schemeClr val="bg1"/>
                                </a:solidFill>
                                <a:latin typeface="Cambria Math" panose="02040503050406030204" pitchFamily="18" charset="0"/>
                              </a:rPr>
                              <m:t>2</m:t>
                            </m:r>
                          </m:sup>
                        </m:sSup>
                      </m:e>
                    </m:nary>
                  </m:oMath>
                </a14:m>
                <a:endParaRPr lang="es-ES" sz="2400" dirty="0">
                  <a:solidFill>
                    <a:schemeClr val="bg1"/>
                  </a:solidFill>
                </a:endParaRPr>
              </a:p>
            </p:txBody>
          </p:sp>
        </mc:Choice>
        <mc:Fallback xmlns="">
          <p:sp>
            <p:nvSpPr>
              <p:cNvPr id="3" name="CuadroTexto 2">
                <a:extLst>
                  <a:ext uri="{FF2B5EF4-FFF2-40B4-BE49-F238E27FC236}">
                    <a16:creationId xmlns:a16="http://schemas.microsoft.com/office/drawing/2014/main" id="{6DB1B7A3-C4F9-4B99-B1B3-74DAE215441D}"/>
                  </a:ext>
                </a:extLst>
              </p:cNvPr>
              <p:cNvSpPr txBox="1">
                <a:spLocks noRot="1" noChangeAspect="1" noMove="1" noResize="1" noEditPoints="1" noAdjustHandles="1" noChangeArrowheads="1" noChangeShapeType="1" noTextEdit="1"/>
              </p:cNvSpPr>
              <p:nvPr/>
            </p:nvSpPr>
            <p:spPr>
              <a:xfrm>
                <a:off x="879255" y="4661137"/>
                <a:ext cx="4052964" cy="531749"/>
              </a:xfrm>
              <a:prstGeom prst="rect">
                <a:avLst/>
              </a:prstGeom>
              <a:blipFill>
                <a:blip r:embed="rId3"/>
                <a:stretch>
                  <a:fillRect l="-4511" t="-4598" b="-17241"/>
                </a:stretch>
              </a:blipFill>
            </p:spPr>
            <p:txBody>
              <a:bodyPr/>
              <a:lstStyle/>
              <a:p>
                <a:r>
                  <a:rPr lang="es-ES">
                    <a:noFill/>
                  </a:rPr>
                  <a:t> </a:t>
                </a:r>
              </a:p>
            </p:txBody>
          </p:sp>
        </mc:Fallback>
      </mc:AlternateContent>
      <p:sp>
        <p:nvSpPr>
          <p:cNvPr id="7" name="CuadroTexto 6">
            <a:extLst>
              <a:ext uri="{FF2B5EF4-FFF2-40B4-BE49-F238E27FC236}">
                <a16:creationId xmlns:a16="http://schemas.microsoft.com/office/drawing/2014/main" id="{04F7E8B6-77E3-4B98-B0CA-E6F8F1425578}"/>
              </a:ext>
            </a:extLst>
          </p:cNvPr>
          <p:cNvSpPr txBox="1"/>
          <p:nvPr/>
        </p:nvSpPr>
        <p:spPr>
          <a:xfrm>
            <a:off x="5477163" y="482935"/>
            <a:ext cx="6160654" cy="5816977"/>
          </a:xfrm>
          <a:prstGeom prst="rect">
            <a:avLst/>
          </a:prstGeom>
          <a:noFill/>
        </p:spPr>
        <p:txBody>
          <a:bodyPr wrap="square" rtlCol="0">
            <a:spAutoFit/>
          </a:bodyPr>
          <a:lstStyle/>
          <a:p>
            <a:pPr algn="ctr"/>
            <a:r>
              <a:rPr lang="es-ES" sz="2000" b="1" dirty="0">
                <a:solidFill>
                  <a:schemeClr val="accent1"/>
                </a:solidFill>
              </a:rPr>
              <a:t>Al principio nuestra red no funciona como queremos</a:t>
            </a:r>
          </a:p>
          <a:p>
            <a:pPr algn="ctr"/>
            <a:endParaRPr lang="es-ES" sz="2000" b="1" dirty="0">
              <a:solidFill>
                <a:schemeClr val="accent1"/>
              </a:solidFill>
            </a:endParaRPr>
          </a:p>
          <a:p>
            <a:pPr algn="ctr"/>
            <a:endParaRPr lang="es-ES" sz="2000" b="1" dirty="0">
              <a:solidFill>
                <a:schemeClr val="accent1"/>
              </a:solidFill>
            </a:endParaRPr>
          </a:p>
          <a:p>
            <a:pPr algn="ctr"/>
            <a:endParaRPr lang="es-ES" sz="2000" b="1" dirty="0">
              <a:solidFill>
                <a:schemeClr val="accent1"/>
              </a:solidFill>
            </a:endParaRPr>
          </a:p>
          <a:p>
            <a:pPr algn="ctr"/>
            <a:r>
              <a:rPr lang="es-ES" sz="2000" b="1" dirty="0">
                <a:solidFill>
                  <a:schemeClr val="accent1"/>
                </a:solidFill>
              </a:rPr>
              <a:t>Necesidad de ajustar los pesos</a:t>
            </a:r>
          </a:p>
          <a:p>
            <a:pPr algn="ctr"/>
            <a:endParaRPr lang="es-ES" sz="2000" b="1" dirty="0">
              <a:solidFill>
                <a:schemeClr val="accent1"/>
              </a:solidFill>
            </a:endParaRPr>
          </a:p>
          <a:p>
            <a:pPr algn="ctr"/>
            <a:endParaRPr lang="es-ES" sz="2000" b="1" dirty="0">
              <a:solidFill>
                <a:schemeClr val="accent1"/>
              </a:solidFill>
            </a:endParaRPr>
          </a:p>
          <a:p>
            <a:pPr algn="ctr"/>
            <a:endParaRPr lang="es-ES" sz="2000" b="1" dirty="0">
              <a:solidFill>
                <a:schemeClr val="accent1"/>
              </a:solidFill>
            </a:endParaRPr>
          </a:p>
          <a:p>
            <a:pPr algn="ctr"/>
            <a:endParaRPr lang="es-ES" sz="2000" b="1" dirty="0">
              <a:solidFill>
                <a:schemeClr val="accent1"/>
              </a:solidFill>
            </a:endParaRPr>
          </a:p>
          <a:p>
            <a:pPr algn="just"/>
            <a:r>
              <a:rPr lang="es-ES" sz="2000" b="1" dirty="0">
                <a:solidFill>
                  <a:schemeClr val="accent1"/>
                </a:solidFill>
              </a:rPr>
              <a:t>      A Mano   	                   Machine </a:t>
            </a:r>
            <a:r>
              <a:rPr lang="es-ES" sz="2000" b="1" dirty="0" err="1">
                <a:solidFill>
                  <a:schemeClr val="accent1"/>
                </a:solidFill>
              </a:rPr>
              <a:t>Learning</a:t>
            </a:r>
            <a:endParaRPr lang="es-ES" sz="2000" b="1" dirty="0">
              <a:solidFill>
                <a:schemeClr val="accent1"/>
              </a:solidFill>
            </a:endParaRPr>
          </a:p>
          <a:p>
            <a:pPr algn="just"/>
            <a:r>
              <a:rPr lang="es-ES" sz="2000" b="1" dirty="0">
                <a:solidFill>
                  <a:schemeClr val="accent1"/>
                </a:solidFill>
              </a:rPr>
              <a:t>        </a:t>
            </a:r>
            <a:r>
              <a:rPr lang="es-ES" sz="1400" b="1" dirty="0">
                <a:solidFill>
                  <a:schemeClr val="accent1"/>
                </a:solidFill>
              </a:rPr>
              <a:t>Inviable</a:t>
            </a:r>
            <a:endParaRPr lang="es-ES" sz="2000" b="1" dirty="0">
              <a:solidFill>
                <a:schemeClr val="accent1"/>
              </a:solidFill>
            </a:endParaRPr>
          </a:p>
          <a:p>
            <a:pPr algn="ctr"/>
            <a:endParaRPr lang="es-ES" sz="2000" b="1" dirty="0">
              <a:solidFill>
                <a:schemeClr val="accent1"/>
              </a:solidFill>
            </a:endParaRPr>
          </a:p>
          <a:p>
            <a:pPr algn="ctr"/>
            <a:endParaRPr lang="es-ES" sz="2000" b="1" dirty="0">
              <a:solidFill>
                <a:schemeClr val="accent1"/>
              </a:solidFill>
            </a:endParaRPr>
          </a:p>
          <a:p>
            <a:pPr algn="just"/>
            <a:r>
              <a:rPr lang="es-ES" sz="2000" b="1" dirty="0">
                <a:solidFill>
                  <a:schemeClr val="accent1"/>
                </a:solidFill>
              </a:rPr>
              <a:t>	            ¿Cómo de bien lo ha hecho la red?</a:t>
            </a:r>
          </a:p>
          <a:p>
            <a:pPr algn="r"/>
            <a:endParaRPr lang="es-ES" sz="2000" b="1" dirty="0">
              <a:solidFill>
                <a:schemeClr val="accent1"/>
              </a:solidFill>
            </a:endParaRPr>
          </a:p>
          <a:p>
            <a:pPr algn="r"/>
            <a:endParaRPr lang="es-ES" sz="2000" b="1" dirty="0">
              <a:solidFill>
                <a:schemeClr val="accent1"/>
              </a:solidFill>
            </a:endParaRPr>
          </a:p>
          <a:p>
            <a:pPr algn="just"/>
            <a:r>
              <a:rPr lang="es-ES" sz="2000" b="1" dirty="0">
                <a:solidFill>
                  <a:schemeClr val="accent1"/>
                </a:solidFill>
              </a:rPr>
              <a:t>			Función de coste</a:t>
            </a:r>
          </a:p>
          <a:p>
            <a:pPr algn="just"/>
            <a:r>
              <a:rPr lang="es-ES" sz="1200" b="1" dirty="0">
                <a:solidFill>
                  <a:schemeClr val="accent1"/>
                </a:solidFill>
              </a:rPr>
              <a:t> 		Será la base para el “entrenamiento” de nuestra red</a:t>
            </a:r>
          </a:p>
        </p:txBody>
      </p:sp>
      <p:sp>
        <p:nvSpPr>
          <p:cNvPr id="8" name="Rectángulo: esquinas redondeadas 7">
            <a:extLst>
              <a:ext uri="{FF2B5EF4-FFF2-40B4-BE49-F238E27FC236}">
                <a16:creationId xmlns:a16="http://schemas.microsoft.com/office/drawing/2014/main" id="{7EB7D62D-65C2-431D-961B-64F91975EB51}"/>
              </a:ext>
            </a:extLst>
          </p:cNvPr>
          <p:cNvSpPr/>
          <p:nvPr/>
        </p:nvSpPr>
        <p:spPr>
          <a:xfrm>
            <a:off x="785091" y="4524341"/>
            <a:ext cx="3879273" cy="758859"/>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8ECE6A46-8B51-4B8B-B5BB-EBBEC884B9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207609">
            <a:off x="8109811" y="1151307"/>
            <a:ext cx="895358" cy="895358"/>
          </a:xfrm>
          <a:prstGeom prst="rect">
            <a:avLst/>
          </a:prstGeom>
        </p:spPr>
      </p:pic>
      <p:pic>
        <p:nvPicPr>
          <p:cNvPr id="41" name="Imagen 40">
            <a:extLst>
              <a:ext uri="{FF2B5EF4-FFF2-40B4-BE49-F238E27FC236}">
                <a16:creationId xmlns:a16="http://schemas.microsoft.com/office/drawing/2014/main" id="{39D02003-6ADD-4A1C-A6B0-7CC9AF924F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46911">
            <a:off x="6575052" y="2509788"/>
            <a:ext cx="1456946" cy="895358"/>
          </a:xfrm>
          <a:prstGeom prst="rect">
            <a:avLst/>
          </a:prstGeom>
        </p:spPr>
      </p:pic>
      <p:pic>
        <p:nvPicPr>
          <p:cNvPr id="55" name="Imagen 54">
            <a:extLst>
              <a:ext uri="{FF2B5EF4-FFF2-40B4-BE49-F238E27FC236}">
                <a16:creationId xmlns:a16="http://schemas.microsoft.com/office/drawing/2014/main" id="{0AF3CFCC-031C-47BF-B41B-0FAF7D6E83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53089" flipH="1">
            <a:off x="8460839" y="2509789"/>
            <a:ext cx="1456946" cy="895358"/>
          </a:xfrm>
          <a:prstGeom prst="rect">
            <a:avLst/>
          </a:prstGeom>
        </p:spPr>
      </p:pic>
      <p:pic>
        <p:nvPicPr>
          <p:cNvPr id="56" name="Imagen 55">
            <a:extLst>
              <a:ext uri="{FF2B5EF4-FFF2-40B4-BE49-F238E27FC236}">
                <a16:creationId xmlns:a16="http://schemas.microsoft.com/office/drawing/2014/main" id="{D69BD461-D9FE-4100-8A46-763055E9F7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112987">
            <a:off x="9280988" y="3908590"/>
            <a:ext cx="804696" cy="804696"/>
          </a:xfrm>
          <a:prstGeom prst="rect">
            <a:avLst/>
          </a:prstGeom>
        </p:spPr>
      </p:pic>
      <p:pic>
        <p:nvPicPr>
          <p:cNvPr id="57" name="Imagen 56">
            <a:extLst>
              <a:ext uri="{FF2B5EF4-FFF2-40B4-BE49-F238E27FC236}">
                <a16:creationId xmlns:a16="http://schemas.microsoft.com/office/drawing/2014/main" id="{BD0D9DA3-416C-4FC6-89B6-F9657FAA44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207609">
            <a:off x="8975281" y="5108890"/>
            <a:ext cx="630427" cy="630427"/>
          </a:xfrm>
          <a:prstGeom prst="rect">
            <a:avLst/>
          </a:prstGeom>
        </p:spPr>
      </p:pic>
    </p:spTree>
    <p:extLst>
      <p:ext uri="{BB962C8B-B14F-4D97-AF65-F5344CB8AC3E}">
        <p14:creationId xmlns:p14="http://schemas.microsoft.com/office/powerpoint/2010/main" val="2892609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Función</a:t>
            </a:r>
            <a:r>
              <a:rPr lang="en-US" altLang="ko-KR" sz="3200" b="1" dirty="0">
                <a:solidFill>
                  <a:schemeClr val="bg1"/>
                </a:solidFill>
                <a:latin typeface="+mj-lt"/>
                <a:ea typeface="+mj-ea"/>
                <a:cs typeface="+mj-cs"/>
              </a:rPr>
              <a:t> de </a:t>
            </a:r>
            <a:r>
              <a:rPr lang="en-US" altLang="ko-KR" sz="3200" b="1" dirty="0" err="1">
                <a:solidFill>
                  <a:schemeClr val="bg1"/>
                </a:solidFill>
                <a:latin typeface="+mj-lt"/>
                <a:ea typeface="+mj-ea"/>
                <a:cs typeface="+mj-cs"/>
              </a:rPr>
              <a:t>coste</a:t>
            </a:r>
            <a:endParaRPr lang="en-US" altLang="ko-KR" sz="3200" b="1" u="sng" dirty="0">
              <a:solidFill>
                <a:schemeClr val="bg1"/>
              </a:solidFill>
              <a:latin typeface="+mj-lt"/>
              <a:ea typeface="+mj-ea"/>
              <a:cs typeface="+mj-cs"/>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DB1B7A3-C4F9-4B99-B1B3-74DAE215441D}"/>
                  </a:ext>
                </a:extLst>
              </p:cNvPr>
              <p:cNvSpPr txBox="1"/>
              <p:nvPr/>
            </p:nvSpPr>
            <p:spPr>
              <a:xfrm>
                <a:off x="879255" y="4661137"/>
                <a:ext cx="4052964" cy="531749"/>
              </a:xfrm>
              <a:prstGeom prst="rect">
                <a:avLst/>
              </a:prstGeom>
              <a:noFill/>
            </p:spPr>
            <p:txBody>
              <a:bodyPr wrap="square" lIns="0" tIns="0" rIns="0" bIns="0" rtlCol="0">
                <a:spAutoFit/>
              </a:bodyPr>
              <a:lstStyle/>
              <a:p>
                <a:r>
                  <a:rPr lang="pt-BR" sz="2400" dirty="0">
                    <a:solidFill>
                      <a:schemeClr val="bg1"/>
                    </a:solidFill>
                  </a:rPr>
                  <a:t>ECM </a:t>
                </a:r>
                <a14:m>
                  <m:oMath xmlns:m="http://schemas.openxmlformats.org/officeDocument/2006/math">
                    <m:r>
                      <a:rPr lang="pt-BR" sz="2400" b="0" i="1" smtClean="0">
                        <a:solidFill>
                          <a:schemeClr val="bg1"/>
                        </a:solidFill>
                        <a:latin typeface="Cambria Math" panose="02040503050406030204" pitchFamily="18" charset="0"/>
                      </a:rPr>
                      <m:t>=</m:t>
                    </m:r>
                    <m:f>
                      <m:fPr>
                        <m:ctrlPr>
                          <a:rPr lang="pt-BR" sz="2400" i="1" smtClean="0">
                            <a:solidFill>
                              <a:schemeClr val="bg1"/>
                            </a:solidFill>
                            <a:latin typeface="Cambria Math" panose="02040503050406030204" pitchFamily="18" charset="0"/>
                          </a:rPr>
                        </m:ctrlPr>
                      </m:fPr>
                      <m:num>
                        <m:r>
                          <a:rPr lang="es-ES" sz="2400" b="0" i="1" smtClean="0">
                            <a:solidFill>
                              <a:schemeClr val="bg1"/>
                            </a:solidFill>
                            <a:latin typeface="Cambria Math" panose="02040503050406030204" pitchFamily="18" charset="0"/>
                          </a:rPr>
                          <m:t>1</m:t>
                        </m:r>
                      </m:num>
                      <m:den>
                        <m:r>
                          <a:rPr lang="es-ES" sz="2400" b="0" i="1" smtClean="0">
                            <a:solidFill>
                              <a:schemeClr val="bg1"/>
                            </a:solidFill>
                            <a:latin typeface="Cambria Math" panose="02040503050406030204" pitchFamily="18" charset="0"/>
                          </a:rPr>
                          <m:t>𝑁</m:t>
                        </m:r>
                      </m:den>
                    </m:f>
                    <m:r>
                      <a:rPr lang="es-ES" sz="2400" b="0" i="1" smtClean="0">
                        <a:solidFill>
                          <a:schemeClr val="bg1"/>
                        </a:solidFill>
                        <a:latin typeface="Cambria Math" panose="02040503050406030204" pitchFamily="18" charset="0"/>
                      </a:rPr>
                      <m:t> </m:t>
                    </m:r>
                    <m:nary>
                      <m:naryPr>
                        <m:chr m:val="∑"/>
                        <m:ctrlPr>
                          <a:rPr lang="pt-BR" sz="2400" i="1" smtClean="0">
                            <a:solidFill>
                              <a:schemeClr val="bg1"/>
                            </a:solidFill>
                            <a:latin typeface="Cambria Math" panose="02040503050406030204" pitchFamily="18" charset="0"/>
                          </a:rPr>
                        </m:ctrlPr>
                      </m:naryPr>
                      <m:sub>
                        <m:r>
                          <m:rPr>
                            <m:brk m:alnAt="23"/>
                          </m:rPr>
                          <a:rPr lang="es-ES" sz="2400" b="0" i="1" smtClean="0">
                            <a:solidFill>
                              <a:schemeClr val="bg1"/>
                            </a:solidFill>
                            <a:latin typeface="Cambria Math" panose="02040503050406030204" pitchFamily="18" charset="0"/>
                          </a:rPr>
                          <m:t>𝑖</m:t>
                        </m:r>
                        <m:r>
                          <a:rPr lang="pt-BR" sz="2400" b="0" i="1" smtClean="0">
                            <a:solidFill>
                              <a:schemeClr val="bg1"/>
                            </a:solidFill>
                            <a:latin typeface="Cambria Math" panose="02040503050406030204" pitchFamily="18" charset="0"/>
                          </a:rPr>
                          <m:t>=</m:t>
                        </m:r>
                        <m:r>
                          <a:rPr lang="es-ES" sz="2400" b="0" i="1" smtClean="0">
                            <a:solidFill>
                              <a:schemeClr val="bg1"/>
                            </a:solidFill>
                            <a:latin typeface="Cambria Math" panose="02040503050406030204" pitchFamily="18" charset="0"/>
                          </a:rPr>
                          <m:t>1</m:t>
                        </m:r>
                      </m:sub>
                      <m:sup>
                        <m:r>
                          <a:rPr lang="es-ES" sz="2400" b="0" i="1" smtClean="0">
                            <a:solidFill>
                              <a:schemeClr val="bg1"/>
                            </a:solidFill>
                            <a:latin typeface="Cambria Math" panose="02040503050406030204" pitchFamily="18" charset="0"/>
                          </a:rPr>
                          <m:t>𝑁</m:t>
                        </m:r>
                      </m:sup>
                      <m:e>
                        <m:sSup>
                          <m:sSupPr>
                            <m:ctrlPr>
                              <a:rPr lang="pt-BR" sz="2400" i="1" smtClean="0">
                                <a:solidFill>
                                  <a:schemeClr val="bg1"/>
                                </a:solidFill>
                                <a:latin typeface="Cambria Math" panose="02040503050406030204" pitchFamily="18" charset="0"/>
                              </a:rPr>
                            </m:ctrlPr>
                          </m:sSupPr>
                          <m:e>
                            <m:d>
                              <m:dPr>
                                <m:ctrlPr>
                                  <a:rPr lang="pt-BR" sz="2400" i="1" smtClean="0">
                                    <a:solidFill>
                                      <a:schemeClr val="bg1"/>
                                    </a:solidFill>
                                    <a:latin typeface="Cambria Math" panose="02040503050406030204" pitchFamily="18" charset="0"/>
                                  </a:rPr>
                                </m:ctrlPr>
                              </m:dPr>
                              <m:e>
                                <m:sSub>
                                  <m:sSubPr>
                                    <m:ctrlPr>
                                      <a:rPr lang="pt-BR"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𝑅𝐸</m:t>
                                    </m:r>
                                  </m:e>
                                  <m:sub>
                                    <m:r>
                                      <a:rPr lang="es-ES" sz="2400" b="0" i="1" smtClean="0">
                                        <a:solidFill>
                                          <a:schemeClr val="bg1"/>
                                        </a:solidFill>
                                        <a:latin typeface="Cambria Math" panose="02040503050406030204" pitchFamily="18" charset="0"/>
                                      </a:rPr>
                                      <m:t>𝑖</m:t>
                                    </m:r>
                                  </m:sub>
                                </m:sSub>
                                <m:r>
                                  <a:rPr lang="es-ES" sz="2400" b="0" i="1" smtClean="0">
                                    <a:solidFill>
                                      <a:schemeClr val="bg1"/>
                                    </a:solidFill>
                                    <a:latin typeface="Cambria Math" panose="02040503050406030204" pitchFamily="18" charset="0"/>
                                  </a:rPr>
                                  <m:t>−</m:t>
                                </m:r>
                                <m:sSub>
                                  <m:sSubPr>
                                    <m:ctrlPr>
                                      <a:rPr lang="es-ES"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𝑅𝑂</m:t>
                                    </m:r>
                                  </m:e>
                                  <m:sub>
                                    <m:r>
                                      <a:rPr lang="es-ES" sz="2400" b="0" i="1" smtClean="0">
                                        <a:solidFill>
                                          <a:schemeClr val="bg1"/>
                                        </a:solidFill>
                                        <a:latin typeface="Cambria Math" panose="02040503050406030204" pitchFamily="18" charset="0"/>
                                      </a:rPr>
                                      <m:t>𝑖</m:t>
                                    </m:r>
                                  </m:sub>
                                </m:sSub>
                              </m:e>
                            </m:d>
                          </m:e>
                          <m:sup>
                            <m:r>
                              <a:rPr lang="es-ES" sz="2400" b="0" i="1" smtClean="0">
                                <a:solidFill>
                                  <a:schemeClr val="bg1"/>
                                </a:solidFill>
                                <a:latin typeface="Cambria Math" panose="02040503050406030204" pitchFamily="18" charset="0"/>
                              </a:rPr>
                              <m:t>2</m:t>
                            </m:r>
                          </m:sup>
                        </m:sSup>
                      </m:e>
                    </m:nary>
                  </m:oMath>
                </a14:m>
                <a:endParaRPr lang="es-ES" sz="2400" dirty="0">
                  <a:solidFill>
                    <a:schemeClr val="bg1"/>
                  </a:solidFill>
                </a:endParaRPr>
              </a:p>
            </p:txBody>
          </p:sp>
        </mc:Choice>
        <mc:Fallback xmlns="">
          <p:sp>
            <p:nvSpPr>
              <p:cNvPr id="3" name="CuadroTexto 2">
                <a:extLst>
                  <a:ext uri="{FF2B5EF4-FFF2-40B4-BE49-F238E27FC236}">
                    <a16:creationId xmlns:a16="http://schemas.microsoft.com/office/drawing/2014/main" id="{6DB1B7A3-C4F9-4B99-B1B3-74DAE215441D}"/>
                  </a:ext>
                </a:extLst>
              </p:cNvPr>
              <p:cNvSpPr txBox="1">
                <a:spLocks noRot="1" noChangeAspect="1" noMove="1" noResize="1" noEditPoints="1" noAdjustHandles="1" noChangeArrowheads="1" noChangeShapeType="1" noTextEdit="1"/>
              </p:cNvSpPr>
              <p:nvPr/>
            </p:nvSpPr>
            <p:spPr>
              <a:xfrm>
                <a:off x="879255" y="4661137"/>
                <a:ext cx="4052964" cy="531749"/>
              </a:xfrm>
              <a:prstGeom prst="rect">
                <a:avLst/>
              </a:prstGeom>
              <a:blipFill>
                <a:blip r:embed="rId3"/>
                <a:stretch>
                  <a:fillRect l="-4511" t="-4598" b="-17241"/>
                </a:stretch>
              </a:blipFill>
            </p:spPr>
            <p:txBody>
              <a:bodyPr/>
              <a:lstStyle/>
              <a:p>
                <a:r>
                  <a:rPr lang="es-ES">
                    <a:noFill/>
                  </a:rPr>
                  <a:t> </a:t>
                </a:r>
              </a:p>
            </p:txBody>
          </p:sp>
        </mc:Fallback>
      </mc:AlternateContent>
      <p:sp>
        <p:nvSpPr>
          <p:cNvPr id="8" name="Rectángulo: esquinas redondeadas 7">
            <a:extLst>
              <a:ext uri="{FF2B5EF4-FFF2-40B4-BE49-F238E27FC236}">
                <a16:creationId xmlns:a16="http://schemas.microsoft.com/office/drawing/2014/main" id="{7EB7D62D-65C2-431D-961B-64F91975EB51}"/>
              </a:ext>
            </a:extLst>
          </p:cNvPr>
          <p:cNvSpPr/>
          <p:nvPr/>
        </p:nvSpPr>
        <p:spPr>
          <a:xfrm>
            <a:off x="785091" y="4524341"/>
            <a:ext cx="3879273" cy="758859"/>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5EABAAFF-F677-4C43-BA53-597C6ECC0351}"/>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1"/>
                </a:solidFill>
              </a:rPr>
              <a:t>EJEMPLO 1</a:t>
            </a:r>
            <a:endParaRPr lang="es-ES" sz="1200" b="1" u="sng" dirty="0">
              <a:solidFill>
                <a:schemeClr val="accent1"/>
              </a:solidFill>
            </a:endParaRPr>
          </a:p>
        </p:txBody>
      </p:sp>
      <p:pic>
        <p:nvPicPr>
          <p:cNvPr id="2050" name="Picture 2" descr="File:Neural network.svg - Wikimedia Commons">
            <a:extLst>
              <a:ext uri="{FF2B5EF4-FFF2-40B4-BE49-F238E27FC236}">
                <a16:creationId xmlns:a16="http://schemas.microsoft.com/office/drawing/2014/main" id="{65D619C2-2FB0-4FBB-888F-AC846F2CA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183" y="1080066"/>
            <a:ext cx="4143393" cy="27622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8">
            <a:extLst>
              <a:ext uri="{FF2B5EF4-FFF2-40B4-BE49-F238E27FC236}">
                <a16:creationId xmlns:a16="http://schemas.microsoft.com/office/drawing/2014/main" id="{98953269-040E-408B-8249-3D56922EB6BF}"/>
              </a:ext>
            </a:extLst>
          </p:cNvPr>
          <p:cNvSpPr txBox="1"/>
          <p:nvPr/>
        </p:nvSpPr>
        <p:spPr>
          <a:xfrm>
            <a:off x="5569529" y="1948118"/>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accent1"/>
                </a:solidFill>
              </a:rPr>
              <a:t>Input 1</a:t>
            </a:r>
          </a:p>
        </p:txBody>
      </p:sp>
      <p:sp>
        <p:nvSpPr>
          <p:cNvPr id="31" name="TextBox 28">
            <a:extLst>
              <a:ext uri="{FF2B5EF4-FFF2-40B4-BE49-F238E27FC236}">
                <a16:creationId xmlns:a16="http://schemas.microsoft.com/office/drawing/2014/main" id="{EB76E124-010F-49D5-9019-F57B60693335}"/>
              </a:ext>
            </a:extLst>
          </p:cNvPr>
          <p:cNvSpPr txBox="1"/>
          <p:nvPr/>
        </p:nvSpPr>
        <p:spPr>
          <a:xfrm>
            <a:off x="5569529" y="2649094"/>
            <a:ext cx="853857" cy="333539"/>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accent1"/>
                </a:solidFill>
              </a:rPr>
              <a:t>Input 2</a:t>
            </a:r>
          </a:p>
        </p:txBody>
      </p:sp>
      <p:sp>
        <p:nvSpPr>
          <p:cNvPr id="32" name="TextBox 28">
            <a:extLst>
              <a:ext uri="{FF2B5EF4-FFF2-40B4-BE49-F238E27FC236}">
                <a16:creationId xmlns:a16="http://schemas.microsoft.com/office/drawing/2014/main" id="{319B689E-90A5-4E72-933A-1A2B5D90939E}"/>
              </a:ext>
            </a:extLst>
          </p:cNvPr>
          <p:cNvSpPr txBox="1"/>
          <p:nvPr/>
        </p:nvSpPr>
        <p:spPr>
          <a:xfrm>
            <a:off x="10054665" y="2215581"/>
            <a:ext cx="1497255" cy="544347"/>
          </a:xfrm>
          <a:prstGeom prst="rect">
            <a:avLst/>
          </a:prstGeom>
        </p:spPr>
        <p:txBody>
          <a:bodyPr vert="horz" lIns="91440" tIns="45720" rIns="91440" bIns="45720" rtlCol="0" anchor="t">
            <a:normAutofit fontScale="85000" lnSpcReduction="10000"/>
          </a:bodyPr>
          <a:lstStyle/>
          <a:p>
            <a:pPr algn="just" defTabSz="914400">
              <a:lnSpc>
                <a:spcPct val="90000"/>
              </a:lnSpc>
              <a:spcAft>
                <a:spcPts val="600"/>
              </a:spcAft>
            </a:pPr>
            <a:r>
              <a:rPr lang="es-ES" altLang="ko-KR" sz="1600" dirty="0">
                <a:solidFill>
                  <a:srgbClr val="F66148"/>
                </a:solidFill>
              </a:rPr>
              <a:t>Salida obtenida:</a:t>
            </a:r>
          </a:p>
          <a:p>
            <a:pPr algn="ctr" defTabSz="914400">
              <a:lnSpc>
                <a:spcPct val="90000"/>
              </a:lnSpc>
              <a:spcAft>
                <a:spcPts val="600"/>
              </a:spcAft>
            </a:pPr>
            <a:r>
              <a:rPr lang="es-ES" altLang="ko-KR" sz="1600" dirty="0">
                <a:solidFill>
                  <a:srgbClr val="F66148"/>
                </a:solidFill>
              </a:rPr>
              <a:t>0,75</a:t>
            </a:r>
          </a:p>
        </p:txBody>
      </p:sp>
      <p:sp>
        <p:nvSpPr>
          <p:cNvPr id="4" name="CuadroTexto 3">
            <a:extLst>
              <a:ext uri="{FF2B5EF4-FFF2-40B4-BE49-F238E27FC236}">
                <a16:creationId xmlns:a16="http://schemas.microsoft.com/office/drawing/2014/main" id="{945E33F1-1858-46E4-8AB5-C2E6A031441D}"/>
              </a:ext>
            </a:extLst>
          </p:cNvPr>
          <p:cNvSpPr txBox="1"/>
          <p:nvPr/>
        </p:nvSpPr>
        <p:spPr>
          <a:xfrm>
            <a:off x="9833473" y="4043163"/>
            <a:ext cx="1995053" cy="307777"/>
          </a:xfrm>
          <a:prstGeom prst="rect">
            <a:avLst/>
          </a:prstGeom>
          <a:noFill/>
        </p:spPr>
        <p:txBody>
          <a:bodyPr wrap="square" rtlCol="0">
            <a:spAutoFit/>
          </a:bodyPr>
          <a:lstStyle/>
          <a:p>
            <a:r>
              <a:rPr lang="es-ES" sz="1400" b="1" dirty="0">
                <a:solidFill>
                  <a:srgbClr val="92D050"/>
                </a:solidFill>
              </a:rPr>
              <a:t>Salida esperada: 0,25</a:t>
            </a:r>
          </a:p>
        </p:txBody>
      </p:sp>
      <p:sp>
        <p:nvSpPr>
          <p:cNvPr id="6" name="Rectángulo: esquinas redondeadas 5">
            <a:extLst>
              <a:ext uri="{FF2B5EF4-FFF2-40B4-BE49-F238E27FC236}">
                <a16:creationId xmlns:a16="http://schemas.microsoft.com/office/drawing/2014/main" id="{99AD7961-349A-484D-9988-D79DBC160DCF}"/>
              </a:ext>
            </a:extLst>
          </p:cNvPr>
          <p:cNvSpPr/>
          <p:nvPr/>
        </p:nvSpPr>
        <p:spPr>
          <a:xfrm rot="16200000">
            <a:off x="10060300" y="3293315"/>
            <a:ext cx="1182255" cy="12930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esquinas redondeadas 36">
            <a:extLst>
              <a:ext uri="{FF2B5EF4-FFF2-40B4-BE49-F238E27FC236}">
                <a16:creationId xmlns:a16="http://schemas.microsoft.com/office/drawing/2014/main" id="{AF74C643-053D-499D-BEB0-14BE461BB019}"/>
              </a:ext>
            </a:extLst>
          </p:cNvPr>
          <p:cNvSpPr/>
          <p:nvPr/>
        </p:nvSpPr>
        <p:spPr>
          <a:xfrm rot="2138232">
            <a:off x="10213373" y="3293314"/>
            <a:ext cx="1182255" cy="12930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esquinas redondeadas 37">
            <a:extLst>
              <a:ext uri="{FF2B5EF4-FFF2-40B4-BE49-F238E27FC236}">
                <a16:creationId xmlns:a16="http://schemas.microsoft.com/office/drawing/2014/main" id="{BADE29FD-243E-413C-B738-CDBB33BC081C}"/>
              </a:ext>
            </a:extLst>
          </p:cNvPr>
          <p:cNvSpPr/>
          <p:nvPr/>
        </p:nvSpPr>
        <p:spPr>
          <a:xfrm rot="16200000">
            <a:off x="10361977" y="3313550"/>
            <a:ext cx="1182255" cy="12930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TextBox 28">
            <a:extLst>
              <a:ext uri="{FF2B5EF4-FFF2-40B4-BE49-F238E27FC236}">
                <a16:creationId xmlns:a16="http://schemas.microsoft.com/office/drawing/2014/main" id="{B132DD2B-998D-4043-8B7A-D21152F8BABC}"/>
              </a:ext>
            </a:extLst>
          </p:cNvPr>
          <p:cNvSpPr txBox="1"/>
          <p:nvPr/>
        </p:nvSpPr>
        <p:spPr>
          <a:xfrm>
            <a:off x="570022" y="2339066"/>
            <a:ext cx="4220514" cy="451893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Será la </a:t>
            </a:r>
            <a:r>
              <a:rPr lang="es-ES" altLang="ko-KR" sz="1600" u="sng" dirty="0">
                <a:solidFill>
                  <a:schemeClr val="bg1"/>
                </a:solidFill>
              </a:rPr>
              <a:t>función</a:t>
            </a:r>
            <a:r>
              <a:rPr lang="es-ES" altLang="ko-KR" sz="1600" dirty="0">
                <a:solidFill>
                  <a:schemeClr val="bg1"/>
                </a:solidFill>
              </a:rPr>
              <a:t> encargada de </a:t>
            </a:r>
            <a:r>
              <a:rPr lang="es-ES" altLang="ko-KR" sz="1600" b="1" dirty="0">
                <a:solidFill>
                  <a:schemeClr val="bg1"/>
                </a:solidFill>
              </a:rPr>
              <a:t>calcular cómo de bien funciona nuestra red</a:t>
            </a:r>
            <a:r>
              <a:rPr lang="es-ES" altLang="ko-KR" sz="1600" dirty="0">
                <a:solidFill>
                  <a:schemeClr val="bg1"/>
                </a:solidFill>
              </a:rPr>
              <a:t>. Para ello, deberá conocer los resultados obtenidos para unos INPUTS concretos, además de los resultados esperados. En base a la diferencia entre estos, indicará si el error ha sido mayor o menor.</a:t>
            </a:r>
          </a:p>
          <a:p>
            <a:pPr algn="just" defTabSz="914400">
              <a:lnSpc>
                <a:spcPct val="90000"/>
              </a:lnSpc>
              <a:spcAft>
                <a:spcPts val="600"/>
              </a:spcAft>
            </a:pPr>
            <a:r>
              <a:rPr lang="es-ES" altLang="ko-KR" sz="1600" dirty="0">
                <a:solidFill>
                  <a:schemeClr val="bg1"/>
                </a:solidFill>
              </a:rPr>
              <a:t>Para su cálculo utilizaremos la siguiente expresión:</a:t>
            </a: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ECM: Error Cuadrático Medio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 Resultado Esperado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RO: Resultado Obtenido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N: Número de neuronas de la capa</a:t>
            </a:r>
          </a:p>
        </p:txBody>
      </p:sp>
    </p:spTree>
    <p:extLst>
      <p:ext uri="{BB962C8B-B14F-4D97-AF65-F5344CB8AC3E}">
        <p14:creationId xmlns:p14="http://schemas.microsoft.com/office/powerpoint/2010/main" val="2740391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736039"/>
            <a:ext cx="5446295" cy="786882"/>
          </a:xfrm>
          <a:prstGeom prst="rect">
            <a:avLst/>
          </a:prstGeom>
          <a:noFill/>
        </p:spPr>
        <p:txBody>
          <a:bodyPr wrap="square" rtlCol="0" anchor="ctr">
            <a:spAutoFit/>
          </a:bodyPr>
          <a:lstStyle/>
          <a:p>
            <a:pPr>
              <a:lnSpc>
                <a:spcPts val="5400"/>
              </a:lnSpc>
            </a:pPr>
            <a:r>
              <a:rPr lang="en-US" altLang="ko-KR" sz="6000" dirty="0" err="1">
                <a:solidFill>
                  <a:schemeClr val="tx1">
                    <a:lumMod val="75000"/>
                    <a:lumOff val="25000"/>
                  </a:schemeClr>
                </a:solidFill>
                <a:cs typeface="Arial" pitchFamily="34" charset="0"/>
              </a:rPr>
              <a:t>Introducción</a:t>
            </a:r>
            <a:endParaRPr lang="ko-KR" altLang="en-US" sz="6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5881" y="3817290"/>
            <a:ext cx="4394737" cy="707886"/>
          </a:xfrm>
          <a:prstGeom prst="rect">
            <a:avLst/>
          </a:prstGeom>
          <a:noFill/>
        </p:spPr>
        <p:txBody>
          <a:bodyPr wrap="square" rtlCol="0" anchor="ctr">
            <a:spAutoFit/>
          </a:bodyPr>
          <a:lstStyle/>
          <a:p>
            <a:r>
              <a:rPr lang="en-US" altLang="ko-KR" sz="2000" dirty="0" err="1">
                <a:solidFill>
                  <a:schemeClr val="tx1">
                    <a:lumMod val="75000"/>
                    <a:lumOff val="25000"/>
                  </a:schemeClr>
                </a:solidFill>
                <a:cs typeface="Arial" pitchFamily="34" charset="0"/>
              </a:rPr>
              <a:t>Regresión</a:t>
            </a:r>
            <a:r>
              <a:rPr lang="en-US" altLang="ko-KR" sz="2000" dirty="0">
                <a:solidFill>
                  <a:schemeClr val="tx1">
                    <a:lumMod val="75000"/>
                    <a:lumOff val="25000"/>
                  </a:schemeClr>
                </a:solidFill>
                <a:cs typeface="Arial" pitchFamily="34" charset="0"/>
              </a:rPr>
              <a:t> lineal, </a:t>
            </a:r>
            <a:r>
              <a:rPr lang="en-US" altLang="ko-KR" sz="2000" dirty="0" err="1">
                <a:solidFill>
                  <a:schemeClr val="tx1">
                    <a:lumMod val="75000"/>
                    <a:lumOff val="25000"/>
                  </a:schemeClr>
                </a:solidFill>
                <a:cs typeface="Arial" pitchFamily="34" charset="0"/>
              </a:rPr>
              <a:t>Perceptrón</a:t>
            </a:r>
            <a:r>
              <a:rPr lang="en-US" altLang="ko-KR" sz="2000" dirty="0">
                <a:solidFill>
                  <a:schemeClr val="tx1">
                    <a:lumMod val="75000"/>
                    <a:lumOff val="25000"/>
                  </a:schemeClr>
                </a:solidFill>
                <a:cs typeface="Arial" pitchFamily="34" charset="0"/>
              </a:rPr>
              <a:t>, Pesos, Bias, </a:t>
            </a:r>
            <a:r>
              <a:rPr lang="en-US" altLang="ko-KR" sz="2000" dirty="0" err="1">
                <a:solidFill>
                  <a:schemeClr val="tx1">
                    <a:lumMod val="75000"/>
                    <a:lumOff val="25000"/>
                  </a:schemeClr>
                </a:solidFill>
                <a:cs typeface="Arial" pitchFamily="34" charset="0"/>
              </a:rPr>
              <a:t>Función</a:t>
            </a:r>
            <a:r>
              <a:rPr lang="en-US" altLang="ko-KR" sz="2000" dirty="0">
                <a:solidFill>
                  <a:schemeClr val="tx1">
                    <a:lumMod val="75000"/>
                    <a:lumOff val="25000"/>
                  </a:schemeClr>
                </a:solidFill>
                <a:cs typeface="Arial" pitchFamily="34" charset="0"/>
              </a:rPr>
              <a:t> de </a:t>
            </a:r>
            <a:r>
              <a:rPr lang="en-US" altLang="ko-KR" sz="2000" dirty="0" err="1">
                <a:solidFill>
                  <a:schemeClr val="tx1">
                    <a:lumMod val="75000"/>
                    <a:lumOff val="25000"/>
                  </a:schemeClr>
                </a:solidFill>
                <a:cs typeface="Arial" pitchFamily="34" charset="0"/>
              </a:rPr>
              <a:t>Activación</a:t>
            </a:r>
            <a:endParaRPr lang="en-US" altLang="ko-KR" sz="2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841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Función</a:t>
            </a:r>
            <a:r>
              <a:rPr lang="en-US" altLang="ko-KR" sz="3200" b="1" dirty="0">
                <a:solidFill>
                  <a:schemeClr val="bg1"/>
                </a:solidFill>
                <a:latin typeface="+mj-lt"/>
                <a:ea typeface="+mj-ea"/>
                <a:cs typeface="+mj-cs"/>
              </a:rPr>
              <a:t> de </a:t>
            </a:r>
            <a:r>
              <a:rPr lang="en-US" altLang="ko-KR" sz="3200" b="1" dirty="0" err="1">
                <a:solidFill>
                  <a:schemeClr val="bg1"/>
                </a:solidFill>
                <a:latin typeface="+mj-lt"/>
                <a:ea typeface="+mj-ea"/>
                <a:cs typeface="+mj-cs"/>
              </a:rPr>
              <a:t>coste</a:t>
            </a:r>
            <a:endParaRPr lang="en-US" altLang="ko-KR" sz="3200" b="1" u="sng" dirty="0">
              <a:solidFill>
                <a:schemeClr val="bg1"/>
              </a:solidFill>
              <a:latin typeface="+mj-lt"/>
              <a:ea typeface="+mj-ea"/>
              <a:cs typeface="+mj-cs"/>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DB1B7A3-C4F9-4B99-B1B3-74DAE215441D}"/>
                  </a:ext>
                </a:extLst>
              </p:cNvPr>
              <p:cNvSpPr txBox="1"/>
              <p:nvPr/>
            </p:nvSpPr>
            <p:spPr>
              <a:xfrm>
                <a:off x="879255" y="4661137"/>
                <a:ext cx="4052964" cy="531749"/>
              </a:xfrm>
              <a:prstGeom prst="rect">
                <a:avLst/>
              </a:prstGeom>
              <a:noFill/>
            </p:spPr>
            <p:txBody>
              <a:bodyPr wrap="square" lIns="0" tIns="0" rIns="0" bIns="0" rtlCol="0">
                <a:spAutoFit/>
              </a:bodyPr>
              <a:lstStyle/>
              <a:p>
                <a:r>
                  <a:rPr lang="pt-BR" sz="2400" dirty="0">
                    <a:solidFill>
                      <a:schemeClr val="bg1"/>
                    </a:solidFill>
                  </a:rPr>
                  <a:t>ECM </a:t>
                </a:r>
                <a14:m>
                  <m:oMath xmlns:m="http://schemas.openxmlformats.org/officeDocument/2006/math">
                    <m:r>
                      <a:rPr lang="pt-BR" sz="2400" b="0" i="1" smtClean="0">
                        <a:solidFill>
                          <a:schemeClr val="bg1"/>
                        </a:solidFill>
                        <a:latin typeface="Cambria Math" panose="02040503050406030204" pitchFamily="18" charset="0"/>
                      </a:rPr>
                      <m:t>=</m:t>
                    </m:r>
                    <m:f>
                      <m:fPr>
                        <m:ctrlPr>
                          <a:rPr lang="pt-BR" sz="2400" i="1" smtClean="0">
                            <a:solidFill>
                              <a:schemeClr val="bg1"/>
                            </a:solidFill>
                            <a:latin typeface="Cambria Math" panose="02040503050406030204" pitchFamily="18" charset="0"/>
                          </a:rPr>
                        </m:ctrlPr>
                      </m:fPr>
                      <m:num>
                        <m:r>
                          <a:rPr lang="es-ES" sz="2400" b="0" i="1" smtClean="0">
                            <a:solidFill>
                              <a:schemeClr val="bg1"/>
                            </a:solidFill>
                            <a:latin typeface="Cambria Math" panose="02040503050406030204" pitchFamily="18" charset="0"/>
                          </a:rPr>
                          <m:t>1</m:t>
                        </m:r>
                      </m:num>
                      <m:den>
                        <m:r>
                          <a:rPr lang="es-ES" sz="2400" b="0" i="1" smtClean="0">
                            <a:solidFill>
                              <a:schemeClr val="bg1"/>
                            </a:solidFill>
                            <a:latin typeface="Cambria Math" panose="02040503050406030204" pitchFamily="18" charset="0"/>
                          </a:rPr>
                          <m:t>𝑁</m:t>
                        </m:r>
                      </m:den>
                    </m:f>
                    <m:r>
                      <a:rPr lang="es-ES" sz="2400" b="0" i="1" smtClean="0">
                        <a:solidFill>
                          <a:schemeClr val="bg1"/>
                        </a:solidFill>
                        <a:latin typeface="Cambria Math" panose="02040503050406030204" pitchFamily="18" charset="0"/>
                      </a:rPr>
                      <m:t> </m:t>
                    </m:r>
                    <m:nary>
                      <m:naryPr>
                        <m:chr m:val="∑"/>
                        <m:ctrlPr>
                          <a:rPr lang="pt-BR" sz="2400" i="1" smtClean="0">
                            <a:solidFill>
                              <a:schemeClr val="bg1"/>
                            </a:solidFill>
                            <a:latin typeface="Cambria Math" panose="02040503050406030204" pitchFamily="18" charset="0"/>
                          </a:rPr>
                        </m:ctrlPr>
                      </m:naryPr>
                      <m:sub>
                        <m:r>
                          <m:rPr>
                            <m:brk m:alnAt="23"/>
                          </m:rPr>
                          <a:rPr lang="es-ES" sz="2400" b="0" i="1" smtClean="0">
                            <a:solidFill>
                              <a:schemeClr val="bg1"/>
                            </a:solidFill>
                            <a:latin typeface="Cambria Math" panose="02040503050406030204" pitchFamily="18" charset="0"/>
                          </a:rPr>
                          <m:t>𝑖</m:t>
                        </m:r>
                        <m:r>
                          <a:rPr lang="pt-BR" sz="2400" b="0" i="1" smtClean="0">
                            <a:solidFill>
                              <a:schemeClr val="bg1"/>
                            </a:solidFill>
                            <a:latin typeface="Cambria Math" panose="02040503050406030204" pitchFamily="18" charset="0"/>
                          </a:rPr>
                          <m:t>=</m:t>
                        </m:r>
                        <m:r>
                          <a:rPr lang="es-ES" sz="2400" b="0" i="1" smtClean="0">
                            <a:solidFill>
                              <a:schemeClr val="bg1"/>
                            </a:solidFill>
                            <a:latin typeface="Cambria Math" panose="02040503050406030204" pitchFamily="18" charset="0"/>
                          </a:rPr>
                          <m:t>1</m:t>
                        </m:r>
                      </m:sub>
                      <m:sup>
                        <m:r>
                          <a:rPr lang="es-ES" sz="2400" b="0" i="1" smtClean="0">
                            <a:solidFill>
                              <a:schemeClr val="bg1"/>
                            </a:solidFill>
                            <a:latin typeface="Cambria Math" panose="02040503050406030204" pitchFamily="18" charset="0"/>
                          </a:rPr>
                          <m:t>𝑁</m:t>
                        </m:r>
                      </m:sup>
                      <m:e>
                        <m:sSup>
                          <m:sSupPr>
                            <m:ctrlPr>
                              <a:rPr lang="pt-BR" sz="2400" i="1" smtClean="0">
                                <a:solidFill>
                                  <a:schemeClr val="bg1"/>
                                </a:solidFill>
                                <a:latin typeface="Cambria Math" panose="02040503050406030204" pitchFamily="18" charset="0"/>
                              </a:rPr>
                            </m:ctrlPr>
                          </m:sSupPr>
                          <m:e>
                            <m:d>
                              <m:dPr>
                                <m:ctrlPr>
                                  <a:rPr lang="pt-BR" sz="2400" i="1" smtClean="0">
                                    <a:solidFill>
                                      <a:schemeClr val="bg1"/>
                                    </a:solidFill>
                                    <a:latin typeface="Cambria Math" panose="02040503050406030204" pitchFamily="18" charset="0"/>
                                  </a:rPr>
                                </m:ctrlPr>
                              </m:dPr>
                              <m:e>
                                <m:sSub>
                                  <m:sSubPr>
                                    <m:ctrlPr>
                                      <a:rPr lang="pt-BR"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𝑅𝐸</m:t>
                                    </m:r>
                                  </m:e>
                                  <m:sub>
                                    <m:r>
                                      <a:rPr lang="es-ES" sz="2400" b="0" i="1" smtClean="0">
                                        <a:solidFill>
                                          <a:schemeClr val="bg1"/>
                                        </a:solidFill>
                                        <a:latin typeface="Cambria Math" panose="02040503050406030204" pitchFamily="18" charset="0"/>
                                      </a:rPr>
                                      <m:t>𝑖</m:t>
                                    </m:r>
                                  </m:sub>
                                </m:sSub>
                                <m:r>
                                  <a:rPr lang="es-ES" sz="2400" b="0" i="1" smtClean="0">
                                    <a:solidFill>
                                      <a:schemeClr val="bg1"/>
                                    </a:solidFill>
                                    <a:latin typeface="Cambria Math" panose="02040503050406030204" pitchFamily="18" charset="0"/>
                                  </a:rPr>
                                  <m:t>−</m:t>
                                </m:r>
                                <m:sSub>
                                  <m:sSubPr>
                                    <m:ctrlPr>
                                      <a:rPr lang="es-ES"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𝑅𝑂</m:t>
                                    </m:r>
                                  </m:e>
                                  <m:sub>
                                    <m:r>
                                      <a:rPr lang="es-ES" sz="2400" b="0" i="1" smtClean="0">
                                        <a:solidFill>
                                          <a:schemeClr val="bg1"/>
                                        </a:solidFill>
                                        <a:latin typeface="Cambria Math" panose="02040503050406030204" pitchFamily="18" charset="0"/>
                                      </a:rPr>
                                      <m:t>𝑖</m:t>
                                    </m:r>
                                  </m:sub>
                                </m:sSub>
                              </m:e>
                            </m:d>
                          </m:e>
                          <m:sup>
                            <m:r>
                              <a:rPr lang="es-ES" sz="2400" b="0" i="1" smtClean="0">
                                <a:solidFill>
                                  <a:schemeClr val="bg1"/>
                                </a:solidFill>
                                <a:latin typeface="Cambria Math" panose="02040503050406030204" pitchFamily="18" charset="0"/>
                              </a:rPr>
                              <m:t>2</m:t>
                            </m:r>
                          </m:sup>
                        </m:sSup>
                      </m:e>
                    </m:nary>
                  </m:oMath>
                </a14:m>
                <a:endParaRPr lang="es-ES" sz="2400" dirty="0">
                  <a:solidFill>
                    <a:schemeClr val="bg1"/>
                  </a:solidFill>
                </a:endParaRPr>
              </a:p>
            </p:txBody>
          </p:sp>
        </mc:Choice>
        <mc:Fallback xmlns="">
          <p:sp>
            <p:nvSpPr>
              <p:cNvPr id="3" name="CuadroTexto 2">
                <a:extLst>
                  <a:ext uri="{FF2B5EF4-FFF2-40B4-BE49-F238E27FC236}">
                    <a16:creationId xmlns:a16="http://schemas.microsoft.com/office/drawing/2014/main" id="{6DB1B7A3-C4F9-4B99-B1B3-74DAE215441D}"/>
                  </a:ext>
                </a:extLst>
              </p:cNvPr>
              <p:cNvSpPr txBox="1">
                <a:spLocks noRot="1" noChangeAspect="1" noMove="1" noResize="1" noEditPoints="1" noAdjustHandles="1" noChangeArrowheads="1" noChangeShapeType="1" noTextEdit="1"/>
              </p:cNvSpPr>
              <p:nvPr/>
            </p:nvSpPr>
            <p:spPr>
              <a:xfrm>
                <a:off x="879255" y="4661137"/>
                <a:ext cx="4052964" cy="531749"/>
              </a:xfrm>
              <a:prstGeom prst="rect">
                <a:avLst/>
              </a:prstGeom>
              <a:blipFill>
                <a:blip r:embed="rId3"/>
                <a:stretch>
                  <a:fillRect l="-4511" t="-4598" b="-17241"/>
                </a:stretch>
              </a:blipFill>
            </p:spPr>
            <p:txBody>
              <a:bodyPr/>
              <a:lstStyle/>
              <a:p>
                <a:r>
                  <a:rPr lang="es-ES">
                    <a:noFill/>
                  </a:rPr>
                  <a:t> </a:t>
                </a:r>
              </a:p>
            </p:txBody>
          </p:sp>
        </mc:Fallback>
      </mc:AlternateContent>
      <p:sp>
        <p:nvSpPr>
          <p:cNvPr id="8" name="Rectángulo: esquinas redondeadas 7">
            <a:extLst>
              <a:ext uri="{FF2B5EF4-FFF2-40B4-BE49-F238E27FC236}">
                <a16:creationId xmlns:a16="http://schemas.microsoft.com/office/drawing/2014/main" id="{7EB7D62D-65C2-431D-961B-64F91975EB51}"/>
              </a:ext>
            </a:extLst>
          </p:cNvPr>
          <p:cNvSpPr/>
          <p:nvPr/>
        </p:nvSpPr>
        <p:spPr>
          <a:xfrm>
            <a:off x="785091" y="4524341"/>
            <a:ext cx="3879273" cy="758859"/>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5EABAAFF-F677-4C43-BA53-597C6ECC0351}"/>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1"/>
                </a:solidFill>
              </a:rPr>
              <a:t>EJEMPLO 2</a:t>
            </a:r>
            <a:endParaRPr lang="es-ES" sz="1200" b="1" u="sng" dirty="0">
              <a:solidFill>
                <a:schemeClr val="accent1"/>
              </a:solidFill>
            </a:endParaRPr>
          </a:p>
        </p:txBody>
      </p:sp>
      <p:sp>
        <p:nvSpPr>
          <p:cNvPr id="32" name="TextBox 28">
            <a:extLst>
              <a:ext uri="{FF2B5EF4-FFF2-40B4-BE49-F238E27FC236}">
                <a16:creationId xmlns:a16="http://schemas.microsoft.com/office/drawing/2014/main" id="{319B689E-90A5-4E72-933A-1A2B5D90939E}"/>
              </a:ext>
            </a:extLst>
          </p:cNvPr>
          <p:cNvSpPr txBox="1"/>
          <p:nvPr/>
        </p:nvSpPr>
        <p:spPr>
          <a:xfrm>
            <a:off x="9344591" y="2957258"/>
            <a:ext cx="2182391" cy="307777"/>
          </a:xfrm>
          <a:prstGeom prst="rect">
            <a:avLst/>
          </a:prstGeom>
        </p:spPr>
        <p:txBody>
          <a:bodyPr vert="horz" lIns="91440" tIns="45720" rIns="91440" bIns="45720" rtlCol="0" anchor="t">
            <a:normAutofit lnSpcReduction="10000"/>
          </a:bodyPr>
          <a:lstStyle/>
          <a:p>
            <a:pPr algn="just" defTabSz="914400">
              <a:lnSpc>
                <a:spcPct val="90000"/>
              </a:lnSpc>
              <a:spcAft>
                <a:spcPts val="600"/>
              </a:spcAft>
            </a:pPr>
            <a:r>
              <a:rPr lang="es-ES" altLang="ko-KR" sz="1600" dirty="0">
                <a:solidFill>
                  <a:srgbClr val="F66148"/>
                </a:solidFill>
              </a:rPr>
              <a:t>Salida obtenida: 14</a:t>
            </a:r>
          </a:p>
        </p:txBody>
      </p:sp>
      <p:sp>
        <p:nvSpPr>
          <p:cNvPr id="4" name="CuadroTexto 3">
            <a:extLst>
              <a:ext uri="{FF2B5EF4-FFF2-40B4-BE49-F238E27FC236}">
                <a16:creationId xmlns:a16="http://schemas.microsoft.com/office/drawing/2014/main" id="{945E33F1-1858-46E4-8AB5-C2E6A031441D}"/>
              </a:ext>
            </a:extLst>
          </p:cNvPr>
          <p:cNvSpPr txBox="1"/>
          <p:nvPr/>
        </p:nvSpPr>
        <p:spPr>
          <a:xfrm>
            <a:off x="9851946" y="3265035"/>
            <a:ext cx="1995053" cy="307777"/>
          </a:xfrm>
          <a:prstGeom prst="rect">
            <a:avLst/>
          </a:prstGeom>
          <a:noFill/>
        </p:spPr>
        <p:txBody>
          <a:bodyPr wrap="square" rtlCol="0">
            <a:spAutoFit/>
          </a:bodyPr>
          <a:lstStyle/>
          <a:p>
            <a:r>
              <a:rPr lang="es-ES" sz="1400" b="1" dirty="0">
                <a:solidFill>
                  <a:srgbClr val="92D050"/>
                </a:solidFill>
              </a:rPr>
              <a:t>Salida esperada: 0,25</a:t>
            </a:r>
          </a:p>
        </p:txBody>
      </p:sp>
      <p:pic>
        <p:nvPicPr>
          <p:cNvPr id="5" name="Imagen 4">
            <a:extLst>
              <a:ext uri="{FF2B5EF4-FFF2-40B4-BE49-F238E27FC236}">
                <a16:creationId xmlns:a16="http://schemas.microsoft.com/office/drawing/2014/main" id="{40D8BB1D-7400-4BFD-9111-9949E0F2AC80}"/>
              </a:ext>
            </a:extLst>
          </p:cNvPr>
          <p:cNvPicPr>
            <a:picLocks noChangeAspect="1"/>
          </p:cNvPicPr>
          <p:nvPr/>
        </p:nvPicPr>
        <p:blipFill>
          <a:blip r:embed="rId4"/>
          <a:stretch>
            <a:fillRect/>
          </a:stretch>
        </p:blipFill>
        <p:spPr>
          <a:xfrm>
            <a:off x="5587513" y="1984898"/>
            <a:ext cx="3757078" cy="2888203"/>
          </a:xfrm>
          <a:prstGeom prst="rect">
            <a:avLst/>
          </a:prstGeom>
        </p:spPr>
      </p:pic>
      <p:sp>
        <p:nvSpPr>
          <p:cNvPr id="17" name="TextBox 28">
            <a:extLst>
              <a:ext uri="{FF2B5EF4-FFF2-40B4-BE49-F238E27FC236}">
                <a16:creationId xmlns:a16="http://schemas.microsoft.com/office/drawing/2014/main" id="{3ED274C9-E157-4A8C-88C4-E75F35C6343D}"/>
              </a:ext>
            </a:extLst>
          </p:cNvPr>
          <p:cNvSpPr txBox="1"/>
          <p:nvPr/>
        </p:nvSpPr>
        <p:spPr>
          <a:xfrm>
            <a:off x="9344590" y="3802313"/>
            <a:ext cx="2182391" cy="307777"/>
          </a:xfrm>
          <a:prstGeom prst="rect">
            <a:avLst/>
          </a:prstGeom>
        </p:spPr>
        <p:txBody>
          <a:bodyPr vert="horz" lIns="91440" tIns="45720" rIns="91440" bIns="45720" rtlCol="0" anchor="t">
            <a:normAutofit lnSpcReduction="10000"/>
          </a:bodyPr>
          <a:lstStyle/>
          <a:p>
            <a:pPr algn="just" defTabSz="914400">
              <a:lnSpc>
                <a:spcPct val="90000"/>
              </a:lnSpc>
              <a:spcAft>
                <a:spcPts val="600"/>
              </a:spcAft>
            </a:pPr>
            <a:r>
              <a:rPr lang="es-ES" altLang="ko-KR" sz="1600" dirty="0">
                <a:solidFill>
                  <a:srgbClr val="F66148"/>
                </a:solidFill>
              </a:rPr>
              <a:t>Salida obtenida: -4</a:t>
            </a:r>
          </a:p>
        </p:txBody>
      </p:sp>
      <p:sp>
        <p:nvSpPr>
          <p:cNvPr id="18" name="CuadroTexto 17">
            <a:extLst>
              <a:ext uri="{FF2B5EF4-FFF2-40B4-BE49-F238E27FC236}">
                <a16:creationId xmlns:a16="http://schemas.microsoft.com/office/drawing/2014/main" id="{743FB0F7-ABE9-48B6-ABA7-A5DF1A451B06}"/>
              </a:ext>
            </a:extLst>
          </p:cNvPr>
          <p:cNvSpPr txBox="1"/>
          <p:nvPr/>
        </p:nvSpPr>
        <p:spPr>
          <a:xfrm>
            <a:off x="9851946" y="4089865"/>
            <a:ext cx="1995053" cy="307777"/>
          </a:xfrm>
          <a:prstGeom prst="rect">
            <a:avLst/>
          </a:prstGeom>
          <a:noFill/>
        </p:spPr>
        <p:txBody>
          <a:bodyPr wrap="square" rtlCol="0">
            <a:spAutoFit/>
          </a:bodyPr>
          <a:lstStyle/>
          <a:p>
            <a:r>
              <a:rPr lang="es-ES" sz="1400" b="1" dirty="0">
                <a:solidFill>
                  <a:srgbClr val="92D050"/>
                </a:solidFill>
              </a:rPr>
              <a:t>Salida esperada: 5</a:t>
            </a: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451893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Será la </a:t>
            </a:r>
            <a:r>
              <a:rPr lang="es-ES" altLang="ko-KR" sz="1600" u="sng" dirty="0">
                <a:solidFill>
                  <a:schemeClr val="bg1"/>
                </a:solidFill>
              </a:rPr>
              <a:t>función</a:t>
            </a:r>
            <a:r>
              <a:rPr lang="es-ES" altLang="ko-KR" sz="1600" dirty="0">
                <a:solidFill>
                  <a:schemeClr val="bg1"/>
                </a:solidFill>
              </a:rPr>
              <a:t> encargada de </a:t>
            </a:r>
            <a:r>
              <a:rPr lang="es-ES" altLang="ko-KR" sz="1600" b="1" dirty="0">
                <a:solidFill>
                  <a:schemeClr val="bg1"/>
                </a:solidFill>
              </a:rPr>
              <a:t>calcular cómo de bien funciona nuestra red</a:t>
            </a:r>
            <a:r>
              <a:rPr lang="es-ES" altLang="ko-KR" sz="1600" dirty="0">
                <a:solidFill>
                  <a:schemeClr val="bg1"/>
                </a:solidFill>
              </a:rPr>
              <a:t>. Para ello, deberá conocer los resultados obtenidos para unos INPUTS concretos, además de los resultados esperados. En base a la diferencia entre estos, indicará si el error ha sido mayor o menor.</a:t>
            </a:r>
          </a:p>
          <a:p>
            <a:pPr algn="just" defTabSz="914400">
              <a:lnSpc>
                <a:spcPct val="90000"/>
              </a:lnSpc>
              <a:spcAft>
                <a:spcPts val="600"/>
              </a:spcAft>
            </a:pPr>
            <a:r>
              <a:rPr lang="es-ES" altLang="ko-KR" sz="1600" dirty="0">
                <a:solidFill>
                  <a:schemeClr val="bg1"/>
                </a:solidFill>
              </a:rPr>
              <a:t>Para su cálculo utilizaremos la siguiente expresión:</a:t>
            </a: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ECM: Error Cuadrático Medio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 Resultado Esperado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RO: Resultado Obtenido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N: Número de neuronas de la capa</a:t>
            </a:r>
          </a:p>
        </p:txBody>
      </p:sp>
    </p:spTree>
    <p:extLst>
      <p:ext uri="{BB962C8B-B14F-4D97-AF65-F5344CB8AC3E}">
        <p14:creationId xmlns:p14="http://schemas.microsoft.com/office/powerpoint/2010/main" val="423776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Función</a:t>
            </a:r>
            <a:r>
              <a:rPr lang="en-US" altLang="ko-KR" sz="3200" b="1" dirty="0">
                <a:solidFill>
                  <a:schemeClr val="bg1"/>
                </a:solidFill>
                <a:latin typeface="+mj-lt"/>
                <a:ea typeface="+mj-ea"/>
                <a:cs typeface="+mj-cs"/>
              </a:rPr>
              <a:t> de </a:t>
            </a:r>
            <a:r>
              <a:rPr lang="en-US" altLang="ko-KR" sz="3200" b="1" dirty="0" err="1">
                <a:solidFill>
                  <a:schemeClr val="bg1"/>
                </a:solidFill>
                <a:latin typeface="+mj-lt"/>
                <a:ea typeface="+mj-ea"/>
                <a:cs typeface="+mj-cs"/>
              </a:rPr>
              <a:t>coste</a:t>
            </a:r>
            <a:endParaRPr lang="en-US" altLang="ko-KR" sz="3200" b="1" u="sng" dirty="0">
              <a:solidFill>
                <a:schemeClr val="bg1"/>
              </a:solidFill>
              <a:latin typeface="+mj-lt"/>
              <a:ea typeface="+mj-ea"/>
              <a:cs typeface="+mj-cs"/>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DB1B7A3-C4F9-4B99-B1B3-74DAE215441D}"/>
                  </a:ext>
                </a:extLst>
              </p:cNvPr>
              <p:cNvSpPr txBox="1"/>
              <p:nvPr/>
            </p:nvSpPr>
            <p:spPr>
              <a:xfrm>
                <a:off x="879255" y="4661137"/>
                <a:ext cx="4052964" cy="531749"/>
              </a:xfrm>
              <a:prstGeom prst="rect">
                <a:avLst/>
              </a:prstGeom>
              <a:noFill/>
            </p:spPr>
            <p:txBody>
              <a:bodyPr wrap="square" lIns="0" tIns="0" rIns="0" bIns="0" rtlCol="0">
                <a:spAutoFit/>
              </a:bodyPr>
              <a:lstStyle/>
              <a:p>
                <a:r>
                  <a:rPr lang="pt-BR" sz="2400" dirty="0">
                    <a:solidFill>
                      <a:schemeClr val="bg1"/>
                    </a:solidFill>
                  </a:rPr>
                  <a:t>ECM </a:t>
                </a:r>
                <a14:m>
                  <m:oMath xmlns:m="http://schemas.openxmlformats.org/officeDocument/2006/math">
                    <m:r>
                      <a:rPr lang="pt-BR" sz="2400" b="0" i="1" smtClean="0">
                        <a:solidFill>
                          <a:schemeClr val="bg1"/>
                        </a:solidFill>
                        <a:latin typeface="Cambria Math" panose="02040503050406030204" pitchFamily="18" charset="0"/>
                      </a:rPr>
                      <m:t>=</m:t>
                    </m:r>
                    <m:f>
                      <m:fPr>
                        <m:ctrlPr>
                          <a:rPr lang="pt-BR" sz="2400" i="1" smtClean="0">
                            <a:solidFill>
                              <a:schemeClr val="bg1"/>
                            </a:solidFill>
                            <a:latin typeface="Cambria Math" panose="02040503050406030204" pitchFamily="18" charset="0"/>
                          </a:rPr>
                        </m:ctrlPr>
                      </m:fPr>
                      <m:num>
                        <m:r>
                          <a:rPr lang="es-ES" sz="2400" b="0" i="1" smtClean="0">
                            <a:solidFill>
                              <a:schemeClr val="bg1"/>
                            </a:solidFill>
                            <a:latin typeface="Cambria Math" panose="02040503050406030204" pitchFamily="18" charset="0"/>
                          </a:rPr>
                          <m:t>1</m:t>
                        </m:r>
                      </m:num>
                      <m:den>
                        <m:r>
                          <a:rPr lang="es-ES" sz="2400" b="0" i="1" smtClean="0">
                            <a:solidFill>
                              <a:schemeClr val="bg1"/>
                            </a:solidFill>
                            <a:latin typeface="Cambria Math" panose="02040503050406030204" pitchFamily="18" charset="0"/>
                          </a:rPr>
                          <m:t>𝑁</m:t>
                        </m:r>
                      </m:den>
                    </m:f>
                    <m:r>
                      <a:rPr lang="es-ES" sz="2400" b="0" i="1" smtClean="0">
                        <a:solidFill>
                          <a:schemeClr val="bg1"/>
                        </a:solidFill>
                        <a:latin typeface="Cambria Math" panose="02040503050406030204" pitchFamily="18" charset="0"/>
                      </a:rPr>
                      <m:t> </m:t>
                    </m:r>
                    <m:nary>
                      <m:naryPr>
                        <m:chr m:val="∑"/>
                        <m:ctrlPr>
                          <a:rPr lang="pt-BR" sz="2400" i="1" smtClean="0">
                            <a:solidFill>
                              <a:schemeClr val="bg1"/>
                            </a:solidFill>
                            <a:latin typeface="Cambria Math" panose="02040503050406030204" pitchFamily="18" charset="0"/>
                          </a:rPr>
                        </m:ctrlPr>
                      </m:naryPr>
                      <m:sub>
                        <m:r>
                          <m:rPr>
                            <m:brk m:alnAt="23"/>
                          </m:rPr>
                          <a:rPr lang="es-ES" sz="2400" b="0" i="1" smtClean="0">
                            <a:solidFill>
                              <a:schemeClr val="bg1"/>
                            </a:solidFill>
                            <a:latin typeface="Cambria Math" panose="02040503050406030204" pitchFamily="18" charset="0"/>
                          </a:rPr>
                          <m:t>𝑖</m:t>
                        </m:r>
                        <m:r>
                          <a:rPr lang="pt-BR" sz="2400" b="0" i="1" smtClean="0">
                            <a:solidFill>
                              <a:schemeClr val="bg1"/>
                            </a:solidFill>
                            <a:latin typeface="Cambria Math" panose="02040503050406030204" pitchFamily="18" charset="0"/>
                          </a:rPr>
                          <m:t>=</m:t>
                        </m:r>
                        <m:r>
                          <a:rPr lang="es-ES" sz="2400" b="0" i="1" smtClean="0">
                            <a:solidFill>
                              <a:schemeClr val="bg1"/>
                            </a:solidFill>
                            <a:latin typeface="Cambria Math" panose="02040503050406030204" pitchFamily="18" charset="0"/>
                          </a:rPr>
                          <m:t>1</m:t>
                        </m:r>
                      </m:sub>
                      <m:sup>
                        <m:r>
                          <a:rPr lang="es-ES" sz="2400" b="0" i="1" smtClean="0">
                            <a:solidFill>
                              <a:schemeClr val="bg1"/>
                            </a:solidFill>
                            <a:latin typeface="Cambria Math" panose="02040503050406030204" pitchFamily="18" charset="0"/>
                          </a:rPr>
                          <m:t>𝑁</m:t>
                        </m:r>
                      </m:sup>
                      <m:e>
                        <m:sSup>
                          <m:sSupPr>
                            <m:ctrlPr>
                              <a:rPr lang="pt-BR" sz="2400" i="1" smtClean="0">
                                <a:solidFill>
                                  <a:schemeClr val="bg1"/>
                                </a:solidFill>
                                <a:latin typeface="Cambria Math" panose="02040503050406030204" pitchFamily="18" charset="0"/>
                              </a:rPr>
                            </m:ctrlPr>
                          </m:sSupPr>
                          <m:e>
                            <m:d>
                              <m:dPr>
                                <m:ctrlPr>
                                  <a:rPr lang="pt-BR" sz="2400" i="1" smtClean="0">
                                    <a:solidFill>
                                      <a:schemeClr val="bg1"/>
                                    </a:solidFill>
                                    <a:latin typeface="Cambria Math" panose="02040503050406030204" pitchFamily="18" charset="0"/>
                                  </a:rPr>
                                </m:ctrlPr>
                              </m:dPr>
                              <m:e>
                                <m:sSub>
                                  <m:sSubPr>
                                    <m:ctrlPr>
                                      <a:rPr lang="pt-BR"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𝑅𝐸</m:t>
                                    </m:r>
                                  </m:e>
                                  <m:sub>
                                    <m:r>
                                      <a:rPr lang="es-ES" sz="2400" b="0" i="1" smtClean="0">
                                        <a:solidFill>
                                          <a:schemeClr val="bg1"/>
                                        </a:solidFill>
                                        <a:latin typeface="Cambria Math" panose="02040503050406030204" pitchFamily="18" charset="0"/>
                                      </a:rPr>
                                      <m:t>𝑖</m:t>
                                    </m:r>
                                  </m:sub>
                                </m:sSub>
                                <m:r>
                                  <a:rPr lang="es-ES" sz="2400" b="0" i="1" smtClean="0">
                                    <a:solidFill>
                                      <a:schemeClr val="bg1"/>
                                    </a:solidFill>
                                    <a:latin typeface="Cambria Math" panose="02040503050406030204" pitchFamily="18" charset="0"/>
                                  </a:rPr>
                                  <m:t>−</m:t>
                                </m:r>
                                <m:sSub>
                                  <m:sSubPr>
                                    <m:ctrlPr>
                                      <a:rPr lang="es-ES"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𝑅𝑂</m:t>
                                    </m:r>
                                  </m:e>
                                  <m:sub>
                                    <m:r>
                                      <a:rPr lang="es-ES" sz="2400" b="0" i="1" smtClean="0">
                                        <a:solidFill>
                                          <a:schemeClr val="bg1"/>
                                        </a:solidFill>
                                        <a:latin typeface="Cambria Math" panose="02040503050406030204" pitchFamily="18" charset="0"/>
                                      </a:rPr>
                                      <m:t>𝑖</m:t>
                                    </m:r>
                                  </m:sub>
                                </m:sSub>
                              </m:e>
                            </m:d>
                          </m:e>
                          <m:sup>
                            <m:r>
                              <a:rPr lang="es-ES" sz="2400" b="0" i="1" smtClean="0">
                                <a:solidFill>
                                  <a:schemeClr val="bg1"/>
                                </a:solidFill>
                                <a:latin typeface="Cambria Math" panose="02040503050406030204" pitchFamily="18" charset="0"/>
                              </a:rPr>
                              <m:t>2</m:t>
                            </m:r>
                          </m:sup>
                        </m:sSup>
                      </m:e>
                    </m:nary>
                  </m:oMath>
                </a14:m>
                <a:endParaRPr lang="es-ES" sz="2400" dirty="0">
                  <a:solidFill>
                    <a:schemeClr val="bg1"/>
                  </a:solidFill>
                </a:endParaRPr>
              </a:p>
            </p:txBody>
          </p:sp>
        </mc:Choice>
        <mc:Fallback xmlns="">
          <p:sp>
            <p:nvSpPr>
              <p:cNvPr id="3" name="CuadroTexto 2">
                <a:extLst>
                  <a:ext uri="{FF2B5EF4-FFF2-40B4-BE49-F238E27FC236}">
                    <a16:creationId xmlns:a16="http://schemas.microsoft.com/office/drawing/2014/main" id="{6DB1B7A3-C4F9-4B99-B1B3-74DAE215441D}"/>
                  </a:ext>
                </a:extLst>
              </p:cNvPr>
              <p:cNvSpPr txBox="1">
                <a:spLocks noRot="1" noChangeAspect="1" noMove="1" noResize="1" noEditPoints="1" noAdjustHandles="1" noChangeArrowheads="1" noChangeShapeType="1" noTextEdit="1"/>
              </p:cNvSpPr>
              <p:nvPr/>
            </p:nvSpPr>
            <p:spPr>
              <a:xfrm>
                <a:off x="879255" y="4661137"/>
                <a:ext cx="4052964" cy="531749"/>
              </a:xfrm>
              <a:prstGeom prst="rect">
                <a:avLst/>
              </a:prstGeom>
              <a:blipFill>
                <a:blip r:embed="rId3"/>
                <a:stretch>
                  <a:fillRect l="-4511" t="-4598" b="-17241"/>
                </a:stretch>
              </a:blipFill>
            </p:spPr>
            <p:txBody>
              <a:bodyPr/>
              <a:lstStyle/>
              <a:p>
                <a:r>
                  <a:rPr lang="es-ES">
                    <a:noFill/>
                  </a:rPr>
                  <a:t> </a:t>
                </a:r>
              </a:p>
            </p:txBody>
          </p:sp>
        </mc:Fallback>
      </mc:AlternateContent>
      <p:sp>
        <p:nvSpPr>
          <p:cNvPr id="8" name="Rectángulo: esquinas redondeadas 7">
            <a:extLst>
              <a:ext uri="{FF2B5EF4-FFF2-40B4-BE49-F238E27FC236}">
                <a16:creationId xmlns:a16="http://schemas.microsoft.com/office/drawing/2014/main" id="{7EB7D62D-65C2-431D-961B-64F91975EB51}"/>
              </a:ext>
            </a:extLst>
          </p:cNvPr>
          <p:cNvSpPr/>
          <p:nvPr/>
        </p:nvSpPr>
        <p:spPr>
          <a:xfrm>
            <a:off x="785091" y="4524341"/>
            <a:ext cx="3879273" cy="758859"/>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5EABAAFF-F677-4C43-BA53-597C6ECC0351}"/>
              </a:ext>
            </a:extLst>
          </p:cNvPr>
          <p:cNvSpPr txBox="1"/>
          <p:nvPr/>
        </p:nvSpPr>
        <p:spPr>
          <a:xfrm>
            <a:off x="5477163" y="482935"/>
            <a:ext cx="6160654" cy="523220"/>
          </a:xfrm>
          <a:prstGeom prst="rect">
            <a:avLst/>
          </a:prstGeom>
          <a:noFill/>
        </p:spPr>
        <p:txBody>
          <a:bodyPr wrap="square" rtlCol="0">
            <a:spAutoFit/>
          </a:bodyPr>
          <a:lstStyle/>
          <a:p>
            <a:pPr algn="ctr"/>
            <a:r>
              <a:rPr lang="es-ES" sz="2800" b="1" dirty="0">
                <a:solidFill>
                  <a:schemeClr val="accent4"/>
                </a:solidFill>
              </a:rPr>
              <a:t>¿Cómo </a:t>
            </a:r>
            <a:r>
              <a:rPr lang="es-ES" sz="2800" b="1" u="sng" dirty="0">
                <a:solidFill>
                  <a:schemeClr val="accent4"/>
                </a:solidFill>
              </a:rPr>
              <a:t>minimizar</a:t>
            </a:r>
            <a:r>
              <a:rPr lang="es-ES" sz="2800" b="1" dirty="0">
                <a:solidFill>
                  <a:schemeClr val="accent4"/>
                </a:solidFill>
              </a:rPr>
              <a:t> el error?</a:t>
            </a:r>
            <a:endParaRPr lang="es-ES" sz="1200" b="1" dirty="0">
              <a:solidFill>
                <a:schemeClr val="accent4"/>
              </a:solidFill>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451893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Será la </a:t>
            </a:r>
            <a:r>
              <a:rPr lang="es-ES" altLang="ko-KR" sz="1600" u="sng" dirty="0">
                <a:solidFill>
                  <a:schemeClr val="bg1"/>
                </a:solidFill>
              </a:rPr>
              <a:t>función</a:t>
            </a:r>
            <a:r>
              <a:rPr lang="es-ES" altLang="ko-KR" sz="1600" dirty="0">
                <a:solidFill>
                  <a:schemeClr val="bg1"/>
                </a:solidFill>
              </a:rPr>
              <a:t> encargada de </a:t>
            </a:r>
            <a:r>
              <a:rPr lang="es-ES" altLang="ko-KR" sz="1600" b="1" dirty="0">
                <a:solidFill>
                  <a:schemeClr val="bg1"/>
                </a:solidFill>
              </a:rPr>
              <a:t>calcular cómo de bien funciona nuestra red</a:t>
            </a:r>
            <a:r>
              <a:rPr lang="es-ES" altLang="ko-KR" sz="1600" dirty="0">
                <a:solidFill>
                  <a:schemeClr val="bg1"/>
                </a:solidFill>
              </a:rPr>
              <a:t>. Para ello, deberá conocer los resultados obtenidos para unos INPUTS concretos, además de los resultados esperados. En base a la diferencia entre estos, indicará si el error ha sido mayor o menor.</a:t>
            </a:r>
          </a:p>
          <a:p>
            <a:pPr algn="just" defTabSz="914400">
              <a:lnSpc>
                <a:spcPct val="90000"/>
              </a:lnSpc>
              <a:spcAft>
                <a:spcPts val="600"/>
              </a:spcAft>
            </a:pPr>
            <a:r>
              <a:rPr lang="es-ES" altLang="ko-KR" sz="1600" dirty="0">
                <a:solidFill>
                  <a:schemeClr val="bg1"/>
                </a:solidFill>
              </a:rPr>
              <a:t>Para su cálculo utilizaremos la siguiente expresión:</a:t>
            </a: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ECM: Error Cuadrático Medio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 Resultado Esperado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RO: Resultado Obtenido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N: Número de neuronas de la capa</a:t>
            </a:r>
          </a:p>
        </p:txBody>
      </p:sp>
      <p:sp>
        <p:nvSpPr>
          <p:cNvPr id="6" name="CuadroTexto 5">
            <a:extLst>
              <a:ext uri="{FF2B5EF4-FFF2-40B4-BE49-F238E27FC236}">
                <a16:creationId xmlns:a16="http://schemas.microsoft.com/office/drawing/2014/main" id="{255677B4-03AC-43B1-9460-0292A300F8CF}"/>
              </a:ext>
            </a:extLst>
          </p:cNvPr>
          <p:cNvSpPr txBox="1"/>
          <p:nvPr/>
        </p:nvSpPr>
        <p:spPr>
          <a:xfrm>
            <a:off x="5745018" y="1117600"/>
            <a:ext cx="5430982" cy="2031325"/>
          </a:xfrm>
          <a:prstGeom prst="rect">
            <a:avLst/>
          </a:prstGeom>
          <a:noFill/>
        </p:spPr>
        <p:txBody>
          <a:bodyPr wrap="square" rtlCol="0">
            <a:spAutoFit/>
          </a:bodyPr>
          <a:lstStyle/>
          <a:p>
            <a:pPr algn="just"/>
            <a:r>
              <a:rPr lang="es-ES" dirty="0"/>
              <a:t>Como hemos indicado, la herramienta para medir el error será la </a:t>
            </a:r>
            <a:r>
              <a:rPr lang="es-ES" b="1" u="sng" dirty="0"/>
              <a:t>función</a:t>
            </a:r>
            <a:r>
              <a:rPr lang="es-ES" dirty="0"/>
              <a:t> de coste. Si lo miramos bien, esta función tendrá dos variables: resultado esperado (o </a:t>
            </a:r>
            <a:r>
              <a:rPr lang="es-ES" b="1" dirty="0"/>
              <a:t>X </a:t>
            </a:r>
            <a:r>
              <a:rPr lang="es-ES" dirty="0"/>
              <a:t>a partir de ahora), y resultado obtenido (</a:t>
            </a:r>
            <a:r>
              <a:rPr lang="es-ES" b="1" dirty="0"/>
              <a:t>Y</a:t>
            </a:r>
            <a:r>
              <a:rPr lang="es-ES" dirty="0"/>
              <a:t>). Y el resultado de nuestro cálculo nos dará un tercer valor (</a:t>
            </a:r>
            <a:r>
              <a:rPr lang="es-ES" b="1" dirty="0"/>
              <a:t>Z</a:t>
            </a:r>
            <a:r>
              <a:rPr lang="es-ES" dirty="0"/>
              <a:t>). Por tanto, lo que tenemos aquí es una </a:t>
            </a:r>
            <a:r>
              <a:rPr lang="es-ES" b="1" dirty="0"/>
              <a:t>función tridimensional</a:t>
            </a:r>
            <a:r>
              <a:rPr lang="es-ES" dirty="0"/>
              <a:t>:</a:t>
            </a:r>
          </a:p>
        </p:txBody>
      </p:sp>
      <p:pic>
        <p:nvPicPr>
          <p:cNvPr id="3074" name="Picture 2" descr="https://upload.wikimedia.org/wikipedia/commons/b/b7/Three-dimensional_graph.png">
            <a:extLst>
              <a:ext uri="{FF2B5EF4-FFF2-40B4-BE49-F238E27FC236}">
                <a16:creationId xmlns:a16="http://schemas.microsoft.com/office/drawing/2014/main" id="{83D10C58-06F9-4CA2-AAA8-2F988C095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914" y="3460568"/>
            <a:ext cx="3567023" cy="293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69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Función</a:t>
            </a:r>
            <a:r>
              <a:rPr lang="en-US" altLang="ko-KR" sz="3200" b="1" dirty="0">
                <a:solidFill>
                  <a:schemeClr val="bg1"/>
                </a:solidFill>
                <a:latin typeface="+mj-lt"/>
                <a:ea typeface="+mj-ea"/>
                <a:cs typeface="+mj-cs"/>
              </a:rPr>
              <a:t> de </a:t>
            </a:r>
            <a:r>
              <a:rPr lang="en-US" altLang="ko-KR" sz="3200" b="1" dirty="0" err="1">
                <a:solidFill>
                  <a:schemeClr val="bg1"/>
                </a:solidFill>
                <a:latin typeface="+mj-lt"/>
                <a:ea typeface="+mj-ea"/>
                <a:cs typeface="+mj-cs"/>
              </a:rPr>
              <a:t>coste</a:t>
            </a:r>
            <a:endParaRPr lang="en-US" altLang="ko-KR" sz="3200" b="1" u="sng" dirty="0">
              <a:solidFill>
                <a:schemeClr val="bg1"/>
              </a:solidFill>
              <a:latin typeface="+mj-lt"/>
              <a:ea typeface="+mj-ea"/>
              <a:cs typeface="+mj-cs"/>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DB1B7A3-C4F9-4B99-B1B3-74DAE215441D}"/>
                  </a:ext>
                </a:extLst>
              </p:cNvPr>
              <p:cNvSpPr txBox="1"/>
              <p:nvPr/>
            </p:nvSpPr>
            <p:spPr>
              <a:xfrm>
                <a:off x="879255" y="4661137"/>
                <a:ext cx="4052964" cy="531749"/>
              </a:xfrm>
              <a:prstGeom prst="rect">
                <a:avLst/>
              </a:prstGeom>
              <a:noFill/>
            </p:spPr>
            <p:txBody>
              <a:bodyPr wrap="square" lIns="0" tIns="0" rIns="0" bIns="0" rtlCol="0">
                <a:spAutoFit/>
              </a:bodyPr>
              <a:lstStyle/>
              <a:p>
                <a:r>
                  <a:rPr lang="pt-BR" sz="2400" dirty="0">
                    <a:solidFill>
                      <a:schemeClr val="bg1"/>
                    </a:solidFill>
                  </a:rPr>
                  <a:t>ECM </a:t>
                </a:r>
                <a14:m>
                  <m:oMath xmlns:m="http://schemas.openxmlformats.org/officeDocument/2006/math">
                    <m:r>
                      <a:rPr lang="pt-BR" sz="2400" b="0" i="1" smtClean="0">
                        <a:solidFill>
                          <a:schemeClr val="bg1"/>
                        </a:solidFill>
                        <a:latin typeface="Cambria Math" panose="02040503050406030204" pitchFamily="18" charset="0"/>
                      </a:rPr>
                      <m:t>=</m:t>
                    </m:r>
                    <m:f>
                      <m:fPr>
                        <m:ctrlPr>
                          <a:rPr lang="pt-BR" sz="2400" i="1" smtClean="0">
                            <a:solidFill>
                              <a:schemeClr val="bg1"/>
                            </a:solidFill>
                            <a:latin typeface="Cambria Math" panose="02040503050406030204" pitchFamily="18" charset="0"/>
                          </a:rPr>
                        </m:ctrlPr>
                      </m:fPr>
                      <m:num>
                        <m:r>
                          <a:rPr lang="es-ES" sz="2400" b="0" i="1" smtClean="0">
                            <a:solidFill>
                              <a:schemeClr val="bg1"/>
                            </a:solidFill>
                            <a:latin typeface="Cambria Math" panose="02040503050406030204" pitchFamily="18" charset="0"/>
                          </a:rPr>
                          <m:t>1</m:t>
                        </m:r>
                      </m:num>
                      <m:den>
                        <m:r>
                          <a:rPr lang="es-ES" sz="2400" b="0" i="1" smtClean="0">
                            <a:solidFill>
                              <a:schemeClr val="bg1"/>
                            </a:solidFill>
                            <a:latin typeface="Cambria Math" panose="02040503050406030204" pitchFamily="18" charset="0"/>
                          </a:rPr>
                          <m:t>𝑁</m:t>
                        </m:r>
                      </m:den>
                    </m:f>
                    <m:r>
                      <a:rPr lang="es-ES" sz="2400" b="0" i="1" smtClean="0">
                        <a:solidFill>
                          <a:schemeClr val="bg1"/>
                        </a:solidFill>
                        <a:latin typeface="Cambria Math" panose="02040503050406030204" pitchFamily="18" charset="0"/>
                      </a:rPr>
                      <m:t> </m:t>
                    </m:r>
                    <m:nary>
                      <m:naryPr>
                        <m:chr m:val="∑"/>
                        <m:ctrlPr>
                          <a:rPr lang="pt-BR" sz="2400" i="1" smtClean="0">
                            <a:solidFill>
                              <a:schemeClr val="bg1"/>
                            </a:solidFill>
                            <a:latin typeface="Cambria Math" panose="02040503050406030204" pitchFamily="18" charset="0"/>
                          </a:rPr>
                        </m:ctrlPr>
                      </m:naryPr>
                      <m:sub>
                        <m:r>
                          <m:rPr>
                            <m:brk m:alnAt="23"/>
                          </m:rPr>
                          <a:rPr lang="es-ES" sz="2400" b="0" i="1" smtClean="0">
                            <a:solidFill>
                              <a:schemeClr val="bg1"/>
                            </a:solidFill>
                            <a:latin typeface="Cambria Math" panose="02040503050406030204" pitchFamily="18" charset="0"/>
                          </a:rPr>
                          <m:t>𝑖</m:t>
                        </m:r>
                        <m:r>
                          <a:rPr lang="pt-BR" sz="2400" b="0" i="1" smtClean="0">
                            <a:solidFill>
                              <a:schemeClr val="bg1"/>
                            </a:solidFill>
                            <a:latin typeface="Cambria Math" panose="02040503050406030204" pitchFamily="18" charset="0"/>
                          </a:rPr>
                          <m:t>=</m:t>
                        </m:r>
                        <m:r>
                          <a:rPr lang="es-ES" sz="2400" b="0" i="1" smtClean="0">
                            <a:solidFill>
                              <a:schemeClr val="bg1"/>
                            </a:solidFill>
                            <a:latin typeface="Cambria Math" panose="02040503050406030204" pitchFamily="18" charset="0"/>
                          </a:rPr>
                          <m:t>1</m:t>
                        </m:r>
                      </m:sub>
                      <m:sup>
                        <m:r>
                          <a:rPr lang="es-ES" sz="2400" b="0" i="1" smtClean="0">
                            <a:solidFill>
                              <a:schemeClr val="bg1"/>
                            </a:solidFill>
                            <a:latin typeface="Cambria Math" panose="02040503050406030204" pitchFamily="18" charset="0"/>
                          </a:rPr>
                          <m:t>𝑁</m:t>
                        </m:r>
                      </m:sup>
                      <m:e>
                        <m:sSup>
                          <m:sSupPr>
                            <m:ctrlPr>
                              <a:rPr lang="pt-BR" sz="2400" i="1" smtClean="0">
                                <a:solidFill>
                                  <a:schemeClr val="bg1"/>
                                </a:solidFill>
                                <a:latin typeface="Cambria Math" panose="02040503050406030204" pitchFamily="18" charset="0"/>
                              </a:rPr>
                            </m:ctrlPr>
                          </m:sSupPr>
                          <m:e>
                            <m:d>
                              <m:dPr>
                                <m:ctrlPr>
                                  <a:rPr lang="pt-BR" sz="2400" i="1" smtClean="0">
                                    <a:solidFill>
                                      <a:schemeClr val="bg1"/>
                                    </a:solidFill>
                                    <a:latin typeface="Cambria Math" panose="02040503050406030204" pitchFamily="18" charset="0"/>
                                  </a:rPr>
                                </m:ctrlPr>
                              </m:dPr>
                              <m:e>
                                <m:sSub>
                                  <m:sSubPr>
                                    <m:ctrlPr>
                                      <a:rPr lang="pt-BR"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𝑅𝐸</m:t>
                                    </m:r>
                                  </m:e>
                                  <m:sub>
                                    <m:r>
                                      <a:rPr lang="es-ES" sz="2400" b="0" i="1" smtClean="0">
                                        <a:solidFill>
                                          <a:schemeClr val="bg1"/>
                                        </a:solidFill>
                                        <a:latin typeface="Cambria Math" panose="02040503050406030204" pitchFamily="18" charset="0"/>
                                      </a:rPr>
                                      <m:t>𝑖</m:t>
                                    </m:r>
                                  </m:sub>
                                </m:sSub>
                                <m:r>
                                  <a:rPr lang="es-ES" sz="2400" b="0" i="1" smtClean="0">
                                    <a:solidFill>
                                      <a:schemeClr val="bg1"/>
                                    </a:solidFill>
                                    <a:latin typeface="Cambria Math" panose="02040503050406030204" pitchFamily="18" charset="0"/>
                                  </a:rPr>
                                  <m:t>−</m:t>
                                </m:r>
                                <m:sSub>
                                  <m:sSubPr>
                                    <m:ctrlPr>
                                      <a:rPr lang="es-ES" sz="2400" i="1" smtClean="0">
                                        <a:solidFill>
                                          <a:schemeClr val="bg1"/>
                                        </a:solidFill>
                                        <a:latin typeface="Cambria Math" panose="02040503050406030204" pitchFamily="18" charset="0"/>
                                      </a:rPr>
                                    </m:ctrlPr>
                                  </m:sSubPr>
                                  <m:e>
                                    <m:r>
                                      <a:rPr lang="es-ES" sz="2400" b="0" i="1" smtClean="0">
                                        <a:solidFill>
                                          <a:schemeClr val="bg1"/>
                                        </a:solidFill>
                                        <a:latin typeface="Cambria Math" panose="02040503050406030204" pitchFamily="18" charset="0"/>
                                      </a:rPr>
                                      <m:t>𝑅𝑂</m:t>
                                    </m:r>
                                  </m:e>
                                  <m:sub>
                                    <m:r>
                                      <a:rPr lang="es-ES" sz="2400" b="0" i="1" smtClean="0">
                                        <a:solidFill>
                                          <a:schemeClr val="bg1"/>
                                        </a:solidFill>
                                        <a:latin typeface="Cambria Math" panose="02040503050406030204" pitchFamily="18" charset="0"/>
                                      </a:rPr>
                                      <m:t>𝑖</m:t>
                                    </m:r>
                                  </m:sub>
                                </m:sSub>
                              </m:e>
                            </m:d>
                          </m:e>
                          <m:sup>
                            <m:r>
                              <a:rPr lang="es-ES" sz="2400" b="0" i="1" smtClean="0">
                                <a:solidFill>
                                  <a:schemeClr val="bg1"/>
                                </a:solidFill>
                                <a:latin typeface="Cambria Math" panose="02040503050406030204" pitchFamily="18" charset="0"/>
                              </a:rPr>
                              <m:t>2</m:t>
                            </m:r>
                          </m:sup>
                        </m:sSup>
                      </m:e>
                    </m:nary>
                  </m:oMath>
                </a14:m>
                <a:endParaRPr lang="es-ES" sz="2400" dirty="0">
                  <a:solidFill>
                    <a:schemeClr val="bg1"/>
                  </a:solidFill>
                </a:endParaRPr>
              </a:p>
            </p:txBody>
          </p:sp>
        </mc:Choice>
        <mc:Fallback xmlns="">
          <p:sp>
            <p:nvSpPr>
              <p:cNvPr id="3" name="CuadroTexto 2">
                <a:extLst>
                  <a:ext uri="{FF2B5EF4-FFF2-40B4-BE49-F238E27FC236}">
                    <a16:creationId xmlns:a16="http://schemas.microsoft.com/office/drawing/2014/main" id="{6DB1B7A3-C4F9-4B99-B1B3-74DAE215441D}"/>
                  </a:ext>
                </a:extLst>
              </p:cNvPr>
              <p:cNvSpPr txBox="1">
                <a:spLocks noRot="1" noChangeAspect="1" noMove="1" noResize="1" noEditPoints="1" noAdjustHandles="1" noChangeArrowheads="1" noChangeShapeType="1" noTextEdit="1"/>
              </p:cNvSpPr>
              <p:nvPr/>
            </p:nvSpPr>
            <p:spPr>
              <a:xfrm>
                <a:off x="879255" y="4661137"/>
                <a:ext cx="4052964" cy="531749"/>
              </a:xfrm>
              <a:prstGeom prst="rect">
                <a:avLst/>
              </a:prstGeom>
              <a:blipFill>
                <a:blip r:embed="rId3"/>
                <a:stretch>
                  <a:fillRect l="-4511" t="-4598" b="-17241"/>
                </a:stretch>
              </a:blipFill>
            </p:spPr>
            <p:txBody>
              <a:bodyPr/>
              <a:lstStyle/>
              <a:p>
                <a:r>
                  <a:rPr lang="es-ES">
                    <a:noFill/>
                  </a:rPr>
                  <a:t> </a:t>
                </a:r>
              </a:p>
            </p:txBody>
          </p:sp>
        </mc:Fallback>
      </mc:AlternateContent>
      <p:sp>
        <p:nvSpPr>
          <p:cNvPr id="8" name="Rectángulo: esquinas redondeadas 7">
            <a:extLst>
              <a:ext uri="{FF2B5EF4-FFF2-40B4-BE49-F238E27FC236}">
                <a16:creationId xmlns:a16="http://schemas.microsoft.com/office/drawing/2014/main" id="{7EB7D62D-65C2-431D-961B-64F91975EB51}"/>
              </a:ext>
            </a:extLst>
          </p:cNvPr>
          <p:cNvSpPr/>
          <p:nvPr/>
        </p:nvSpPr>
        <p:spPr>
          <a:xfrm>
            <a:off x="785091" y="4524341"/>
            <a:ext cx="3879273" cy="758859"/>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5EABAAFF-F677-4C43-BA53-597C6ECC0351}"/>
              </a:ext>
            </a:extLst>
          </p:cNvPr>
          <p:cNvSpPr txBox="1"/>
          <p:nvPr/>
        </p:nvSpPr>
        <p:spPr>
          <a:xfrm>
            <a:off x="5477163" y="482935"/>
            <a:ext cx="6160654" cy="523220"/>
          </a:xfrm>
          <a:prstGeom prst="rect">
            <a:avLst/>
          </a:prstGeom>
          <a:noFill/>
        </p:spPr>
        <p:txBody>
          <a:bodyPr wrap="square" rtlCol="0">
            <a:spAutoFit/>
          </a:bodyPr>
          <a:lstStyle/>
          <a:p>
            <a:pPr algn="ctr"/>
            <a:r>
              <a:rPr lang="es-ES" sz="2800" b="1" dirty="0">
                <a:solidFill>
                  <a:schemeClr val="accent4"/>
                </a:solidFill>
              </a:rPr>
              <a:t>¿Cómo </a:t>
            </a:r>
            <a:r>
              <a:rPr lang="es-ES" sz="2800" b="1" u="sng" dirty="0">
                <a:solidFill>
                  <a:schemeClr val="accent4"/>
                </a:solidFill>
              </a:rPr>
              <a:t>minimizar</a:t>
            </a:r>
            <a:r>
              <a:rPr lang="es-ES" sz="2800" b="1" dirty="0">
                <a:solidFill>
                  <a:schemeClr val="accent4"/>
                </a:solidFill>
              </a:rPr>
              <a:t> el error?</a:t>
            </a:r>
            <a:endParaRPr lang="es-ES" sz="1200" b="1" dirty="0">
              <a:solidFill>
                <a:schemeClr val="accent4"/>
              </a:solidFill>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451893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Será la </a:t>
            </a:r>
            <a:r>
              <a:rPr lang="es-ES" altLang="ko-KR" sz="1600" u="sng" dirty="0">
                <a:solidFill>
                  <a:schemeClr val="bg1"/>
                </a:solidFill>
              </a:rPr>
              <a:t>función</a:t>
            </a:r>
            <a:r>
              <a:rPr lang="es-ES" altLang="ko-KR" sz="1600" dirty="0">
                <a:solidFill>
                  <a:schemeClr val="bg1"/>
                </a:solidFill>
              </a:rPr>
              <a:t> encargada de </a:t>
            </a:r>
            <a:r>
              <a:rPr lang="es-ES" altLang="ko-KR" sz="1600" b="1" dirty="0">
                <a:solidFill>
                  <a:schemeClr val="bg1"/>
                </a:solidFill>
              </a:rPr>
              <a:t>calcular cómo de bien funciona nuestra red</a:t>
            </a:r>
            <a:r>
              <a:rPr lang="es-ES" altLang="ko-KR" sz="1600" dirty="0">
                <a:solidFill>
                  <a:schemeClr val="bg1"/>
                </a:solidFill>
              </a:rPr>
              <a:t>. Para ello, deberá conocer los resultados obtenidos para unos INPUTS concretos, además de los resultados esperados. En base a la diferencia entre estos, indicará si el error ha sido mayor o menor.</a:t>
            </a:r>
          </a:p>
          <a:p>
            <a:pPr algn="just" defTabSz="914400">
              <a:lnSpc>
                <a:spcPct val="90000"/>
              </a:lnSpc>
              <a:spcAft>
                <a:spcPts val="600"/>
              </a:spcAft>
            </a:pPr>
            <a:r>
              <a:rPr lang="es-ES" altLang="ko-KR" sz="1600" dirty="0">
                <a:solidFill>
                  <a:schemeClr val="bg1"/>
                </a:solidFill>
              </a:rPr>
              <a:t>Para su cálculo utilizaremos la siguiente expresión:</a:t>
            </a: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ECM: Error Cuadrático Medio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 Resultado Esperado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RO: Resultado Obtenido</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N: Número de neuronas de la capa</a:t>
            </a:r>
          </a:p>
        </p:txBody>
      </p:sp>
      <p:pic>
        <p:nvPicPr>
          <p:cNvPr id="3074" name="Picture 2" descr="https://upload.wikimedia.org/wikipedia/commons/b/b7/Three-dimensional_graph.png">
            <a:extLst>
              <a:ext uri="{FF2B5EF4-FFF2-40B4-BE49-F238E27FC236}">
                <a16:creationId xmlns:a16="http://schemas.microsoft.com/office/drawing/2014/main" id="{83D10C58-06F9-4CA2-AAA8-2F988C095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914" y="3460568"/>
            <a:ext cx="3567023" cy="293288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2B9239B7-53A7-4ADA-B9E1-2945557B0514}"/>
              </a:ext>
            </a:extLst>
          </p:cNvPr>
          <p:cNvSpPr txBox="1"/>
          <p:nvPr/>
        </p:nvSpPr>
        <p:spPr>
          <a:xfrm>
            <a:off x="5477163" y="1730885"/>
            <a:ext cx="6160654" cy="954107"/>
          </a:xfrm>
          <a:prstGeom prst="rect">
            <a:avLst/>
          </a:prstGeom>
          <a:noFill/>
        </p:spPr>
        <p:txBody>
          <a:bodyPr wrap="square" rtlCol="0">
            <a:spAutoFit/>
          </a:bodyPr>
          <a:lstStyle/>
          <a:p>
            <a:pPr algn="ctr"/>
            <a:r>
              <a:rPr lang="es-ES" sz="2800" b="1" dirty="0">
                <a:solidFill>
                  <a:schemeClr val="accent4"/>
                </a:solidFill>
              </a:rPr>
              <a:t>¿Cómo buscar el mínimo de una función?</a:t>
            </a:r>
            <a:endParaRPr lang="es-ES" sz="1200" b="1" dirty="0">
              <a:solidFill>
                <a:schemeClr val="accent4"/>
              </a:solidFill>
            </a:endParaRPr>
          </a:p>
        </p:txBody>
      </p:sp>
      <p:sp>
        <p:nvSpPr>
          <p:cNvPr id="4" name="Flecha: hacia abajo 3">
            <a:extLst>
              <a:ext uri="{FF2B5EF4-FFF2-40B4-BE49-F238E27FC236}">
                <a16:creationId xmlns:a16="http://schemas.microsoft.com/office/drawing/2014/main" id="{20C42C6C-00BD-4C1D-998A-61AE7639C451}"/>
              </a:ext>
            </a:extLst>
          </p:cNvPr>
          <p:cNvSpPr/>
          <p:nvPr/>
        </p:nvSpPr>
        <p:spPr>
          <a:xfrm>
            <a:off x="8264106" y="1063923"/>
            <a:ext cx="649856" cy="688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EC382A1A-F056-49FE-8C9E-01B48FA1EF5A}"/>
              </a:ext>
            </a:extLst>
          </p:cNvPr>
          <p:cNvSpPr txBox="1"/>
          <p:nvPr/>
        </p:nvSpPr>
        <p:spPr>
          <a:xfrm>
            <a:off x="4856055" y="2725803"/>
            <a:ext cx="6160654" cy="523220"/>
          </a:xfrm>
          <a:prstGeom prst="rect">
            <a:avLst/>
          </a:prstGeom>
          <a:noFill/>
        </p:spPr>
        <p:txBody>
          <a:bodyPr wrap="square" rtlCol="0">
            <a:spAutoFit/>
          </a:bodyPr>
          <a:lstStyle/>
          <a:p>
            <a:pPr algn="ctr"/>
            <a:r>
              <a:rPr lang="es-ES" sz="2800" b="1" dirty="0">
                <a:solidFill>
                  <a:srgbClr val="00B050"/>
                </a:solidFill>
              </a:rPr>
              <a:t>Descenso del gradiente</a:t>
            </a:r>
            <a:endParaRPr lang="es-ES" sz="1200" b="1" dirty="0">
              <a:solidFill>
                <a:srgbClr val="00B050"/>
              </a:solidFill>
            </a:endParaRPr>
          </a:p>
        </p:txBody>
      </p:sp>
      <p:sp>
        <p:nvSpPr>
          <p:cNvPr id="14" name="TextBox 27">
            <a:hlinkClick r:id="rId5"/>
            <a:extLst>
              <a:ext uri="{FF2B5EF4-FFF2-40B4-BE49-F238E27FC236}">
                <a16:creationId xmlns:a16="http://schemas.microsoft.com/office/drawing/2014/main" id="{88175340-2384-430E-849B-E3F3FD7AF558}"/>
              </a:ext>
            </a:extLst>
          </p:cNvPr>
          <p:cNvSpPr txBox="1"/>
          <p:nvPr/>
        </p:nvSpPr>
        <p:spPr>
          <a:xfrm>
            <a:off x="10179382" y="2725803"/>
            <a:ext cx="1161244" cy="523220"/>
          </a:xfrm>
          <a:prstGeom prst="rect">
            <a:avLst/>
          </a:prstGeom>
          <a:solidFill>
            <a:schemeClr val="accent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bg1"/>
                </a:solidFill>
                <a:cs typeface="Arial" pitchFamily="34" charset="0"/>
              </a:rPr>
              <a:t>Video</a:t>
            </a:r>
            <a:endParaRPr lang="ko-KR" altLang="en-US" sz="2800" b="1" dirty="0">
              <a:solidFill>
                <a:schemeClr val="bg1"/>
              </a:solidFill>
              <a:cs typeface="Arial" pitchFamily="34" charset="0"/>
            </a:endParaRPr>
          </a:p>
        </p:txBody>
      </p:sp>
    </p:spTree>
    <p:extLst>
      <p:ext uri="{BB962C8B-B14F-4D97-AF65-F5344CB8AC3E}">
        <p14:creationId xmlns:p14="http://schemas.microsoft.com/office/powerpoint/2010/main" val="110751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pic>
        <p:nvPicPr>
          <p:cNvPr id="15" name="Imagen 14">
            <a:extLst>
              <a:ext uri="{FF2B5EF4-FFF2-40B4-BE49-F238E27FC236}">
                <a16:creationId xmlns:a16="http://schemas.microsoft.com/office/drawing/2014/main" id="{6FF08DBE-7939-4DD7-800A-B01459AC700C}"/>
              </a:ext>
            </a:extLst>
          </p:cNvPr>
          <p:cNvPicPr>
            <a:picLocks noChangeAspect="1"/>
          </p:cNvPicPr>
          <p:nvPr/>
        </p:nvPicPr>
        <p:blipFill>
          <a:blip r:embed="rId3"/>
          <a:stretch>
            <a:fillRect/>
          </a:stretch>
        </p:blipFill>
        <p:spPr>
          <a:xfrm>
            <a:off x="1713781" y="5336878"/>
            <a:ext cx="1369256" cy="886301"/>
          </a:xfrm>
          <a:prstGeom prst="rect">
            <a:avLst/>
          </a:prstGeom>
        </p:spPr>
      </p:pic>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Ejemplo 2D</a:t>
            </a:r>
            <a:endParaRPr lang="es-ES" sz="1200" b="1" u="sng" dirty="0">
              <a:solidFill>
                <a:schemeClr val="accent4"/>
              </a:solidFill>
            </a:endParaRPr>
          </a:p>
        </p:txBody>
      </p:sp>
      <p:pic>
        <p:nvPicPr>
          <p:cNvPr id="5" name="Imagen 4">
            <a:extLst>
              <a:ext uri="{FF2B5EF4-FFF2-40B4-BE49-F238E27FC236}">
                <a16:creationId xmlns:a16="http://schemas.microsoft.com/office/drawing/2014/main" id="{B2F5926D-B117-40F3-9D03-9DBEB27750F1}"/>
              </a:ext>
            </a:extLst>
          </p:cNvPr>
          <p:cNvPicPr>
            <a:picLocks noChangeAspect="1"/>
          </p:cNvPicPr>
          <p:nvPr/>
        </p:nvPicPr>
        <p:blipFill>
          <a:blip r:embed="rId4"/>
          <a:stretch>
            <a:fillRect/>
          </a:stretch>
        </p:blipFill>
        <p:spPr>
          <a:xfrm>
            <a:off x="6754077" y="1510605"/>
            <a:ext cx="3606825" cy="3307698"/>
          </a:xfrm>
          <a:prstGeom prst="rect">
            <a:avLst/>
          </a:prstGeom>
        </p:spPr>
      </p:pic>
      <p:sp>
        <p:nvSpPr>
          <p:cNvPr id="6" name="Elipse 5">
            <a:extLst>
              <a:ext uri="{FF2B5EF4-FFF2-40B4-BE49-F238E27FC236}">
                <a16:creationId xmlns:a16="http://schemas.microsoft.com/office/drawing/2014/main" id="{6A619FA6-A973-4CD1-BC0D-EDB175A8D2C6}"/>
              </a:ext>
            </a:extLst>
          </p:cNvPr>
          <p:cNvSpPr/>
          <p:nvPr/>
        </p:nvSpPr>
        <p:spPr>
          <a:xfrm>
            <a:off x="7476226" y="2454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extBox 28">
            <a:extLst>
              <a:ext uri="{FF2B5EF4-FFF2-40B4-BE49-F238E27FC236}">
                <a16:creationId xmlns:a16="http://schemas.microsoft.com/office/drawing/2014/main" id="{518301EC-9CD5-46EB-8B0D-B9A7B517F0A1}"/>
              </a:ext>
            </a:extLst>
          </p:cNvPr>
          <p:cNvSpPr txBox="1"/>
          <p:nvPr/>
        </p:nvSpPr>
        <p:spPr>
          <a:xfrm>
            <a:off x="6596332" y="5171607"/>
            <a:ext cx="3881887" cy="401057"/>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rgbClr val="F66148"/>
                </a:solidFill>
              </a:rPr>
              <a:t>¿Hacia dónde hay una mayor pendiente?</a:t>
            </a:r>
          </a:p>
        </p:txBody>
      </p:sp>
      <p:sp>
        <p:nvSpPr>
          <p:cNvPr id="10" name="Flecha: a la derecha 9">
            <a:extLst>
              <a:ext uri="{FF2B5EF4-FFF2-40B4-BE49-F238E27FC236}">
                <a16:creationId xmlns:a16="http://schemas.microsoft.com/office/drawing/2014/main" id="{FCEC6293-043B-4213-B407-580353986908}"/>
              </a:ext>
            </a:extLst>
          </p:cNvPr>
          <p:cNvSpPr/>
          <p:nvPr/>
        </p:nvSpPr>
        <p:spPr>
          <a:xfrm rot="10800000">
            <a:off x="7038756" y="1583658"/>
            <a:ext cx="851538" cy="41981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 la derecha 10">
            <a:extLst>
              <a:ext uri="{FF2B5EF4-FFF2-40B4-BE49-F238E27FC236}">
                <a16:creationId xmlns:a16="http://schemas.microsoft.com/office/drawing/2014/main" id="{7AA9F4E0-181A-4474-8AAD-FED36AC4A8BE}"/>
              </a:ext>
            </a:extLst>
          </p:cNvPr>
          <p:cNvSpPr/>
          <p:nvPr/>
        </p:nvSpPr>
        <p:spPr>
          <a:xfrm>
            <a:off x="7038756" y="1583658"/>
            <a:ext cx="851538" cy="41981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 la derecha 11">
            <a:extLst>
              <a:ext uri="{FF2B5EF4-FFF2-40B4-BE49-F238E27FC236}">
                <a16:creationId xmlns:a16="http://schemas.microsoft.com/office/drawing/2014/main" id="{10BE2AFF-E6A9-43F6-AA1D-048DBA9EBBD5}"/>
              </a:ext>
            </a:extLst>
          </p:cNvPr>
          <p:cNvSpPr/>
          <p:nvPr/>
        </p:nvSpPr>
        <p:spPr>
          <a:xfrm rot="5400000">
            <a:off x="8257010" y="5603257"/>
            <a:ext cx="560529" cy="35354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28">
            <a:extLst>
              <a:ext uri="{FF2B5EF4-FFF2-40B4-BE49-F238E27FC236}">
                <a16:creationId xmlns:a16="http://schemas.microsoft.com/office/drawing/2014/main" id="{B1FF659B-E269-4D11-9521-3C95191CCA92}"/>
              </a:ext>
            </a:extLst>
          </p:cNvPr>
          <p:cNvSpPr txBox="1"/>
          <p:nvPr/>
        </p:nvSpPr>
        <p:spPr>
          <a:xfrm>
            <a:off x="6867028" y="6139271"/>
            <a:ext cx="3881887" cy="401057"/>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accent1"/>
                </a:solidFill>
              </a:rPr>
              <a:t>Nos movemos en sentido opuesto</a:t>
            </a:r>
          </a:p>
        </p:txBody>
      </p:sp>
      <p:sp>
        <p:nvSpPr>
          <p:cNvPr id="22" name="CuadroTexto 21">
            <a:extLst>
              <a:ext uri="{FF2B5EF4-FFF2-40B4-BE49-F238E27FC236}">
                <a16:creationId xmlns:a16="http://schemas.microsoft.com/office/drawing/2014/main" id="{15584CD9-F084-469E-BDD3-ADC1680505C6}"/>
              </a:ext>
            </a:extLst>
          </p:cNvPr>
          <p:cNvSpPr txBox="1"/>
          <p:nvPr/>
        </p:nvSpPr>
        <p:spPr>
          <a:xfrm>
            <a:off x="5477163" y="6278718"/>
            <a:ext cx="6160654" cy="523220"/>
          </a:xfrm>
          <a:prstGeom prst="rect">
            <a:avLst/>
          </a:prstGeom>
          <a:noFill/>
        </p:spPr>
        <p:txBody>
          <a:bodyPr wrap="square" rtlCol="0">
            <a:spAutoFit/>
          </a:bodyPr>
          <a:lstStyle/>
          <a:p>
            <a:pPr algn="ctr"/>
            <a:r>
              <a:rPr lang="es-ES" sz="2800" b="1" u="sng" dirty="0">
                <a:solidFill>
                  <a:srgbClr val="C00000"/>
                </a:solidFill>
              </a:rPr>
              <a:t>Pero… ¿Cuánto nos movemos?</a:t>
            </a:r>
            <a:endParaRPr lang="es-ES" sz="1200" b="1" u="sng" dirty="0">
              <a:solidFill>
                <a:srgbClr val="C00000"/>
              </a:solidFill>
            </a:endParaRPr>
          </a:p>
        </p:txBody>
      </p:sp>
      <p:sp>
        <p:nvSpPr>
          <p:cNvPr id="23" name="Bocadillo: ovalado 22">
            <a:extLst>
              <a:ext uri="{FF2B5EF4-FFF2-40B4-BE49-F238E27FC236}">
                <a16:creationId xmlns:a16="http://schemas.microsoft.com/office/drawing/2014/main" id="{85D87F11-4A5E-41B0-BE46-8F1150A8586A}"/>
              </a:ext>
            </a:extLst>
          </p:cNvPr>
          <p:cNvSpPr/>
          <p:nvPr/>
        </p:nvSpPr>
        <p:spPr>
          <a:xfrm>
            <a:off x="5240829" y="2728450"/>
            <a:ext cx="4830793" cy="2488010"/>
          </a:xfrm>
          <a:prstGeom prst="wedgeEllipseCallout">
            <a:avLst>
              <a:gd name="adj1" fmla="val 56191"/>
              <a:gd name="adj2" fmla="val 953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El “</a:t>
            </a:r>
            <a:r>
              <a:rPr lang="es-ES" dirty="0" err="1"/>
              <a:t>learning</a:t>
            </a:r>
            <a:r>
              <a:rPr lang="es-ES" dirty="0"/>
              <a:t> </a:t>
            </a:r>
            <a:r>
              <a:rPr lang="es-ES" dirty="0" err="1"/>
              <a:t>rate</a:t>
            </a:r>
            <a:r>
              <a:rPr lang="es-ES" dirty="0"/>
              <a:t>” o “ratio de aprendizaje” nos dirá en qué proporción nos movemos en la dirección indicada. Este será un parámetro para el entrenamiento de nuestra red.</a:t>
            </a:r>
          </a:p>
        </p:txBody>
      </p:sp>
    </p:spTree>
    <p:extLst>
      <p:ext uri="{BB962C8B-B14F-4D97-AF65-F5344CB8AC3E}">
        <p14:creationId xmlns:p14="http://schemas.microsoft.com/office/powerpoint/2010/main" val="123873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2" grpId="0" animBg="1"/>
      <p:bldP spid="13" grpId="0"/>
      <p:bldP spid="22" grpId="0"/>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pic>
        <p:nvPicPr>
          <p:cNvPr id="15" name="Imagen 14">
            <a:extLst>
              <a:ext uri="{FF2B5EF4-FFF2-40B4-BE49-F238E27FC236}">
                <a16:creationId xmlns:a16="http://schemas.microsoft.com/office/drawing/2014/main" id="{6FF08DBE-7939-4DD7-800A-B01459AC700C}"/>
              </a:ext>
            </a:extLst>
          </p:cNvPr>
          <p:cNvPicPr>
            <a:picLocks noChangeAspect="1"/>
          </p:cNvPicPr>
          <p:nvPr/>
        </p:nvPicPr>
        <p:blipFill>
          <a:blip r:embed="rId3"/>
          <a:stretch>
            <a:fillRect/>
          </a:stretch>
        </p:blipFill>
        <p:spPr>
          <a:xfrm>
            <a:off x="1713781" y="5336878"/>
            <a:ext cx="1369256" cy="886301"/>
          </a:xfrm>
          <a:prstGeom prst="rect">
            <a:avLst/>
          </a:prstGeom>
        </p:spPr>
      </p:pic>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Ejemplo 2D</a:t>
            </a:r>
            <a:endParaRPr lang="es-ES" sz="1200" b="1" u="sng" dirty="0">
              <a:solidFill>
                <a:schemeClr val="accent4"/>
              </a:solidFill>
            </a:endParaRPr>
          </a:p>
        </p:txBody>
      </p:sp>
      <p:pic>
        <p:nvPicPr>
          <p:cNvPr id="5" name="Imagen 4">
            <a:extLst>
              <a:ext uri="{FF2B5EF4-FFF2-40B4-BE49-F238E27FC236}">
                <a16:creationId xmlns:a16="http://schemas.microsoft.com/office/drawing/2014/main" id="{B2F5926D-B117-40F3-9D03-9DBEB27750F1}"/>
              </a:ext>
            </a:extLst>
          </p:cNvPr>
          <p:cNvPicPr>
            <a:picLocks noChangeAspect="1"/>
          </p:cNvPicPr>
          <p:nvPr/>
        </p:nvPicPr>
        <p:blipFill>
          <a:blip r:embed="rId4"/>
          <a:stretch>
            <a:fillRect/>
          </a:stretch>
        </p:blipFill>
        <p:spPr>
          <a:xfrm>
            <a:off x="6754077" y="1510605"/>
            <a:ext cx="3606825" cy="3307698"/>
          </a:xfrm>
          <a:prstGeom prst="rect">
            <a:avLst/>
          </a:prstGeom>
        </p:spPr>
      </p:pic>
      <p:sp>
        <p:nvSpPr>
          <p:cNvPr id="17" name="TextBox 28">
            <a:extLst>
              <a:ext uri="{FF2B5EF4-FFF2-40B4-BE49-F238E27FC236}">
                <a16:creationId xmlns:a16="http://schemas.microsoft.com/office/drawing/2014/main" id="{518301EC-9CD5-46EB-8B0D-B9A7B517F0A1}"/>
              </a:ext>
            </a:extLst>
          </p:cNvPr>
          <p:cNvSpPr txBox="1"/>
          <p:nvPr/>
        </p:nvSpPr>
        <p:spPr>
          <a:xfrm>
            <a:off x="5854460" y="5171607"/>
            <a:ext cx="5658929" cy="135571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rgbClr val="F66148"/>
                </a:solidFill>
              </a:rPr>
              <a:t>Si nos movemos </a:t>
            </a:r>
            <a:r>
              <a:rPr lang="es-ES" altLang="ko-KR" sz="2000" b="1" u="sng" dirty="0">
                <a:solidFill>
                  <a:srgbClr val="F66148"/>
                </a:solidFill>
              </a:rPr>
              <a:t>muy poco a poco</a:t>
            </a:r>
            <a:r>
              <a:rPr lang="es-ES" altLang="ko-KR" sz="2000" dirty="0">
                <a:solidFill>
                  <a:srgbClr val="F66148"/>
                </a:solidFill>
              </a:rPr>
              <a:t> tardaremos mucho en mejorar, además de poder caer en mínimos locales.</a:t>
            </a:r>
          </a:p>
        </p:txBody>
      </p:sp>
      <p:sp>
        <p:nvSpPr>
          <p:cNvPr id="11" name="Elipse 10">
            <a:extLst>
              <a:ext uri="{FF2B5EF4-FFF2-40B4-BE49-F238E27FC236}">
                <a16:creationId xmlns:a16="http://schemas.microsoft.com/office/drawing/2014/main" id="{49BE898D-A4BE-41C6-A30C-CE84F73BC330}"/>
              </a:ext>
            </a:extLst>
          </p:cNvPr>
          <p:cNvSpPr/>
          <p:nvPr/>
        </p:nvSpPr>
        <p:spPr>
          <a:xfrm>
            <a:off x="7476226" y="2454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3250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04 0.02107 L 0.00287 0.04607 L 0.00495 0.06019 L 0.00756 0.07824 L 0.01094 0.09005 L 0.01563 0.10162 L 0.02097 0.1088 L 0.02578 0.11111 L 0.02917 0.11135 L 0.03151 0.10973 L 0.03516 0.1044 L 0.03789 0.09885 L 0.03386 0.10602 L 0.03021 0.11088 L 0.0237 0.11065 L 0.01953 0.10718 L 0.01693 0.10209 L 0.02123 0.1088 L 0.02604 0.11088 L 0.03008 0.11158 L 0.0267 0.11158 " pathEditMode="relative" ptsTypes="AAAAAAAAAAAAAAAAAAAAA">
                                      <p:cBhvr>
                                        <p:cTn id="6" dur="5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pic>
        <p:nvPicPr>
          <p:cNvPr id="15" name="Imagen 14">
            <a:extLst>
              <a:ext uri="{FF2B5EF4-FFF2-40B4-BE49-F238E27FC236}">
                <a16:creationId xmlns:a16="http://schemas.microsoft.com/office/drawing/2014/main" id="{6FF08DBE-7939-4DD7-800A-B01459AC700C}"/>
              </a:ext>
            </a:extLst>
          </p:cNvPr>
          <p:cNvPicPr>
            <a:picLocks noChangeAspect="1"/>
          </p:cNvPicPr>
          <p:nvPr/>
        </p:nvPicPr>
        <p:blipFill>
          <a:blip r:embed="rId3"/>
          <a:stretch>
            <a:fillRect/>
          </a:stretch>
        </p:blipFill>
        <p:spPr>
          <a:xfrm>
            <a:off x="1713781" y="5336878"/>
            <a:ext cx="1369256" cy="886301"/>
          </a:xfrm>
          <a:prstGeom prst="rect">
            <a:avLst/>
          </a:prstGeom>
        </p:spPr>
      </p:pic>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Ejemplo 2D</a:t>
            </a:r>
            <a:endParaRPr lang="es-ES" sz="1200" b="1" u="sng" dirty="0">
              <a:solidFill>
                <a:schemeClr val="accent4"/>
              </a:solidFill>
            </a:endParaRPr>
          </a:p>
        </p:txBody>
      </p:sp>
      <p:pic>
        <p:nvPicPr>
          <p:cNvPr id="5" name="Imagen 4">
            <a:extLst>
              <a:ext uri="{FF2B5EF4-FFF2-40B4-BE49-F238E27FC236}">
                <a16:creationId xmlns:a16="http://schemas.microsoft.com/office/drawing/2014/main" id="{B2F5926D-B117-40F3-9D03-9DBEB27750F1}"/>
              </a:ext>
            </a:extLst>
          </p:cNvPr>
          <p:cNvPicPr>
            <a:picLocks noChangeAspect="1"/>
          </p:cNvPicPr>
          <p:nvPr/>
        </p:nvPicPr>
        <p:blipFill>
          <a:blip r:embed="rId4"/>
          <a:stretch>
            <a:fillRect/>
          </a:stretch>
        </p:blipFill>
        <p:spPr>
          <a:xfrm>
            <a:off x="6754077" y="1510605"/>
            <a:ext cx="3606825" cy="3307698"/>
          </a:xfrm>
          <a:prstGeom prst="rect">
            <a:avLst/>
          </a:prstGeom>
        </p:spPr>
      </p:pic>
      <p:sp>
        <p:nvSpPr>
          <p:cNvPr id="6" name="Elipse 5">
            <a:extLst>
              <a:ext uri="{FF2B5EF4-FFF2-40B4-BE49-F238E27FC236}">
                <a16:creationId xmlns:a16="http://schemas.microsoft.com/office/drawing/2014/main" id="{6A619FA6-A973-4CD1-BC0D-EDB175A8D2C6}"/>
              </a:ext>
            </a:extLst>
          </p:cNvPr>
          <p:cNvSpPr/>
          <p:nvPr/>
        </p:nvSpPr>
        <p:spPr>
          <a:xfrm>
            <a:off x="7476226" y="2454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extBox 28">
            <a:extLst>
              <a:ext uri="{FF2B5EF4-FFF2-40B4-BE49-F238E27FC236}">
                <a16:creationId xmlns:a16="http://schemas.microsoft.com/office/drawing/2014/main" id="{518301EC-9CD5-46EB-8B0D-B9A7B517F0A1}"/>
              </a:ext>
            </a:extLst>
          </p:cNvPr>
          <p:cNvSpPr txBox="1"/>
          <p:nvPr/>
        </p:nvSpPr>
        <p:spPr>
          <a:xfrm>
            <a:off x="5854460" y="5171607"/>
            <a:ext cx="5658929" cy="135571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rgbClr val="F66148"/>
                </a:solidFill>
              </a:rPr>
              <a:t>Si nos movemos </a:t>
            </a:r>
            <a:r>
              <a:rPr lang="es-ES" altLang="ko-KR" sz="2000" b="1" u="sng" dirty="0">
                <a:solidFill>
                  <a:srgbClr val="F66148"/>
                </a:solidFill>
              </a:rPr>
              <a:t>muy rápido</a:t>
            </a:r>
            <a:r>
              <a:rPr lang="es-ES" altLang="ko-KR" sz="2000" dirty="0">
                <a:solidFill>
                  <a:srgbClr val="F66148"/>
                </a:solidFill>
              </a:rPr>
              <a:t> es probable que nos pasemos por alto la solución y no lleguemos a converger en un caso que nos interese.</a:t>
            </a:r>
          </a:p>
        </p:txBody>
      </p:sp>
    </p:spTree>
    <p:extLst>
      <p:ext uri="{BB962C8B-B14F-4D97-AF65-F5344CB8AC3E}">
        <p14:creationId xmlns:p14="http://schemas.microsoft.com/office/powerpoint/2010/main" val="59145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9 0.00023 L 0.00131 0.01898 L 0.00521 0.06181 L 0.00808 0.08148 L 0.01394 0.09653 L 0.01888 0.10602 L 0.02422 0.10973 L 0.02904 0.11158 L 0.03581 0.10301 L 0.04141 0.09074 L 0.04701 0.06713 L 0.05209 0.05371 L 0.05664 0.04098 L 0.06042 0.03588 L 0.06381 0.03982 L 0.06732 0.05093 L 0.06953 0.06436 L 0.07071 0.08172 L 0.07162 0.08403 L 0.07162 0.08426 " pathEditMode="relative" rAng="0" ptsTypes="AAAAAAAAAAAAAAAAAAAA">
                                      <p:cBhvr>
                                        <p:cTn id="6" dur="2000" fill="hold"/>
                                        <p:tgtEl>
                                          <p:spTgt spid="6"/>
                                        </p:tgtEl>
                                        <p:attrNameLst>
                                          <p:attrName>ppt_x</p:attrName>
                                          <p:attrName>ppt_y</p:attrName>
                                        </p:attrNameLst>
                                      </p:cBhvr>
                                      <p:rCtr x="3555" y="555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07162 0.08449 L 0.07305 0.10023 L 0.07513 0.12061 L 0.07774 0.14607 L 0.0819 0.17037 L 0.08451 0.18959 L 0.08894 0.20718 L 0.09193 0.21829 L 0.09597 0.22315 L 0.09987 0.225 L 0.10313 0.22454 L 0.10742 0.22107 L 0.11198 0.21227 L 0.11875 0.19908 L 0.12631 0.17037 L 0.13438 0.12963 L 0.13946 0.08519 L 0.14571 0.03172 L 0.14571 0.03195 L 0.14571 0.03172 L 0.14571 0.03195 " pathEditMode="relative" rAng="0" ptsTypes="AAAAAAAAAAAAAAAAAAAAA">
                                      <p:cBhvr>
                                        <p:cTn id="10" dur="2000" fill="hold"/>
                                        <p:tgtEl>
                                          <p:spTgt spid="6"/>
                                        </p:tgtEl>
                                        <p:attrNameLst>
                                          <p:attrName>ppt_x</p:attrName>
                                          <p:attrName>ppt_y</p:attrName>
                                        </p:attrNameLst>
                                      </p:cBhvr>
                                      <p:rCtr x="3698" y="4375"/>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2" nodeType="clickEffect">
                                  <p:stCondLst>
                                    <p:cond delay="0"/>
                                  </p:stCondLst>
                                  <p:childTnLst>
                                    <p:animMotion origin="layout" path="M 0.14571 0.03102 L 0.13724 0.10186 L 0.13034 0.14723 L 0.12318 0.18565 L 0.11563 0.20996 L 0.10534 0.22338 L 0.09948 0.22616 L 0.09206 0.21945 L 0.08568 0.19398 L 0.075 0.12639 L 0.07071 0.06551 L 0.06745 0.04885 L 0.06537 0.04283 L 0.06289 0.0375 L 0.05795 0.03936 L 0.05183 0.05093 L 0.04375 0.08172 L 0.04375 0.08195 " pathEditMode="relative" rAng="0" ptsTypes="AAAAAAAAAAAAAAAAAA">
                                      <p:cBhvr>
                                        <p:cTn id="14" dur="2000" fill="hold"/>
                                        <p:tgtEl>
                                          <p:spTgt spid="6"/>
                                        </p:tgtEl>
                                        <p:attrNameLst>
                                          <p:attrName>ppt_x</p:attrName>
                                          <p:attrName>ppt_y</p:attrName>
                                        </p:attrNameLst>
                                      </p:cBhvr>
                                      <p:rCtr x="-5104" y="9745"/>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3" nodeType="clickEffect">
                                  <p:stCondLst>
                                    <p:cond delay="0"/>
                                  </p:stCondLst>
                                  <p:childTnLst>
                                    <p:animMotion origin="layout" path="M 0.04414 0.08195 L 0.03789 0.09861 L 0.03151 0.11019 L 0.02722 0.11088 L 0.0168 0.10371 L 0.00938 0.08565 L 0.00469 0.06065 L 0.00196 0.03519 L 0.00039 0.01621 L -0.00091 -0.02615 L -0.00091 -0.0699 L -0.00169 -0.11018 L -0.00169 -0.10995 " pathEditMode="relative" rAng="0" ptsTypes="AAAAAAAAAAAAA">
                                      <p:cBhvr>
                                        <p:cTn id="18" dur="2000" fill="hold"/>
                                        <p:tgtEl>
                                          <p:spTgt spid="6"/>
                                        </p:tgtEl>
                                        <p:attrNameLst>
                                          <p:attrName>ppt_x</p:attrName>
                                          <p:attrName>ppt_y</p:attrName>
                                        </p:attrNameLst>
                                      </p:cBhvr>
                                      <p:rCtr x="-2292" y="-8171"/>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4"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6" grpId="4"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pic>
        <p:nvPicPr>
          <p:cNvPr id="15" name="Imagen 14">
            <a:extLst>
              <a:ext uri="{FF2B5EF4-FFF2-40B4-BE49-F238E27FC236}">
                <a16:creationId xmlns:a16="http://schemas.microsoft.com/office/drawing/2014/main" id="{6FF08DBE-7939-4DD7-800A-B01459AC700C}"/>
              </a:ext>
            </a:extLst>
          </p:cNvPr>
          <p:cNvPicPr>
            <a:picLocks noChangeAspect="1"/>
          </p:cNvPicPr>
          <p:nvPr/>
        </p:nvPicPr>
        <p:blipFill>
          <a:blip r:embed="rId3"/>
          <a:stretch>
            <a:fillRect/>
          </a:stretch>
        </p:blipFill>
        <p:spPr>
          <a:xfrm>
            <a:off x="1713781" y="5336878"/>
            <a:ext cx="1369256" cy="886301"/>
          </a:xfrm>
          <a:prstGeom prst="rect">
            <a:avLst/>
          </a:prstGeom>
        </p:spPr>
      </p:pic>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507418"/>
            <a:ext cx="5658929" cy="135571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“localizar la dirección de mayor pendiente”, necesitamos saber lo siguiente:</a:t>
            </a:r>
          </a:p>
          <a:p>
            <a:pPr algn="just" defTabSz="914400">
              <a:lnSpc>
                <a:spcPct val="90000"/>
              </a:lnSpc>
              <a:spcAft>
                <a:spcPts val="600"/>
              </a:spcAft>
            </a:pPr>
            <a:r>
              <a:rPr lang="es-ES" altLang="ko-KR" sz="2000" dirty="0">
                <a:solidFill>
                  <a:srgbClr val="F66148"/>
                </a:solidFill>
              </a:rPr>
              <a:t>¿Cómo varía el coste ante un cambio de los pesos (y </a:t>
            </a:r>
            <a:r>
              <a:rPr lang="es-ES" altLang="ko-KR" sz="2000" dirty="0" err="1">
                <a:solidFill>
                  <a:srgbClr val="F66148"/>
                </a:solidFill>
              </a:rPr>
              <a:t>bias</a:t>
            </a:r>
            <a:r>
              <a:rPr lang="es-ES" altLang="ko-KR" sz="2000" dirty="0">
                <a:solidFill>
                  <a:srgbClr val="F66148"/>
                </a:solidFill>
              </a:rPr>
              <a:t>) de nuestra red?</a:t>
            </a: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4"/>
          <a:stretch>
            <a:fillRect/>
          </a:stretch>
        </p:blipFill>
        <p:spPr>
          <a:xfrm>
            <a:off x="8114432" y="2889457"/>
            <a:ext cx="1216048" cy="1626731"/>
          </a:xfrm>
          <a:prstGeom prst="rect">
            <a:avLst/>
          </a:prstGeom>
        </p:spPr>
      </p:pic>
      <p:sp>
        <p:nvSpPr>
          <p:cNvPr id="3" name="Rectángulo: esquinas redondeadas 2">
            <a:extLst>
              <a:ext uri="{FF2B5EF4-FFF2-40B4-BE49-F238E27FC236}">
                <a16:creationId xmlns:a16="http://schemas.microsoft.com/office/drawing/2014/main" id="{7A8CFAE1-1A7C-4233-8019-2BA72D51E8C8}"/>
              </a:ext>
            </a:extLst>
          </p:cNvPr>
          <p:cNvSpPr/>
          <p:nvPr/>
        </p:nvSpPr>
        <p:spPr>
          <a:xfrm>
            <a:off x="1322717" y="3784121"/>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Tree>
    <p:extLst>
      <p:ext uri="{BB962C8B-B14F-4D97-AF65-F5344CB8AC3E}">
        <p14:creationId xmlns:p14="http://schemas.microsoft.com/office/powerpoint/2010/main" val="2743698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Rectángulo: esquinas redondeadas 11">
            <a:extLst>
              <a:ext uri="{FF2B5EF4-FFF2-40B4-BE49-F238E27FC236}">
                <a16:creationId xmlns:a16="http://schemas.microsoft.com/office/drawing/2014/main" id="{13F4550C-E6F1-4080-B4E3-065D76E2BA97}"/>
              </a:ext>
            </a:extLst>
          </p:cNvPr>
          <p:cNvSpPr/>
          <p:nvPr/>
        </p:nvSpPr>
        <p:spPr>
          <a:xfrm>
            <a:off x="1322717" y="3784121"/>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pic>
        <p:nvPicPr>
          <p:cNvPr id="15" name="Imagen 14">
            <a:extLst>
              <a:ext uri="{FF2B5EF4-FFF2-40B4-BE49-F238E27FC236}">
                <a16:creationId xmlns:a16="http://schemas.microsoft.com/office/drawing/2014/main" id="{6FF08DBE-7939-4DD7-800A-B01459AC700C}"/>
              </a:ext>
            </a:extLst>
          </p:cNvPr>
          <p:cNvPicPr>
            <a:picLocks noChangeAspect="1"/>
          </p:cNvPicPr>
          <p:nvPr/>
        </p:nvPicPr>
        <p:blipFill>
          <a:blip r:embed="rId3"/>
          <a:stretch>
            <a:fillRect/>
          </a:stretch>
        </p:blipFill>
        <p:spPr>
          <a:xfrm>
            <a:off x="1713781" y="5336878"/>
            <a:ext cx="1369256" cy="886301"/>
          </a:xfrm>
          <a:prstGeom prst="rect">
            <a:avLst/>
          </a:prstGeom>
        </p:spPr>
      </p:pic>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135571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“localizar la dirección de mayor pendiente”, necesitamos saber lo siguiente:</a:t>
            </a:r>
          </a:p>
          <a:p>
            <a:pPr algn="just" defTabSz="914400">
              <a:lnSpc>
                <a:spcPct val="90000"/>
              </a:lnSpc>
              <a:spcAft>
                <a:spcPts val="600"/>
              </a:spcAft>
            </a:pPr>
            <a:r>
              <a:rPr lang="es-ES" altLang="ko-KR" sz="2000" dirty="0">
                <a:solidFill>
                  <a:srgbClr val="F66148"/>
                </a:solidFill>
              </a:rPr>
              <a:t>¿Cómo varía el coste ante un cambio de los pesos de nuestra red?</a:t>
            </a: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4"/>
          <a:stretch>
            <a:fillRect/>
          </a:stretch>
        </p:blipFill>
        <p:spPr>
          <a:xfrm>
            <a:off x="9230114" y="2114418"/>
            <a:ext cx="909547" cy="1216718"/>
          </a:xfrm>
          <a:prstGeom prst="rect">
            <a:avLst/>
          </a:prstGeom>
        </p:spPr>
      </p:pic>
      <p:sp>
        <p:nvSpPr>
          <p:cNvPr id="9" name="TextBox 28">
            <a:extLst>
              <a:ext uri="{FF2B5EF4-FFF2-40B4-BE49-F238E27FC236}">
                <a16:creationId xmlns:a16="http://schemas.microsoft.com/office/drawing/2014/main" id="{8360DAD5-8AEA-451F-99C5-75A812E980A9}"/>
              </a:ext>
            </a:extLst>
          </p:cNvPr>
          <p:cNvSpPr txBox="1"/>
          <p:nvPr/>
        </p:nvSpPr>
        <p:spPr>
          <a:xfrm>
            <a:off x="5892992" y="3421312"/>
            <a:ext cx="5658929" cy="959651"/>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calcular esto, las matemáticas (regla de la cadena) nos dicen que podemos hacerlo de la siguiente manera:</a:t>
            </a:r>
            <a:endParaRPr lang="es-ES" altLang="ko-KR" sz="2000" dirty="0">
              <a:solidFill>
                <a:srgbClr val="F66148"/>
              </a:solidFill>
            </a:endParaRPr>
          </a:p>
        </p:txBody>
      </p:sp>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5"/>
          <a:stretch>
            <a:fillRect/>
          </a:stretch>
        </p:blipFill>
        <p:spPr>
          <a:xfrm>
            <a:off x="6975895" y="4504415"/>
            <a:ext cx="3348038" cy="2009529"/>
          </a:xfrm>
          <a:prstGeom prst="rect">
            <a:avLst/>
          </a:prstGeom>
        </p:spPr>
      </p:pic>
    </p:spTree>
    <p:extLst>
      <p:ext uri="{BB962C8B-B14F-4D97-AF65-F5344CB8AC3E}">
        <p14:creationId xmlns:p14="http://schemas.microsoft.com/office/powerpoint/2010/main" val="3009659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9B25D577-68AC-4718-969F-A8B404E39992}"/>
              </a:ext>
            </a:extLst>
          </p:cNvPr>
          <p:cNvSpPr/>
          <p:nvPr/>
        </p:nvSpPr>
        <p:spPr>
          <a:xfrm>
            <a:off x="1322717" y="3784121"/>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pic>
        <p:nvPicPr>
          <p:cNvPr id="15" name="Imagen 14">
            <a:extLst>
              <a:ext uri="{FF2B5EF4-FFF2-40B4-BE49-F238E27FC236}">
                <a16:creationId xmlns:a16="http://schemas.microsoft.com/office/drawing/2014/main" id="{6FF08DBE-7939-4DD7-800A-B01459AC700C}"/>
              </a:ext>
            </a:extLst>
          </p:cNvPr>
          <p:cNvPicPr>
            <a:picLocks noChangeAspect="1"/>
          </p:cNvPicPr>
          <p:nvPr/>
        </p:nvPicPr>
        <p:blipFill>
          <a:blip r:embed="rId3"/>
          <a:stretch>
            <a:fillRect/>
          </a:stretch>
        </p:blipFill>
        <p:spPr>
          <a:xfrm>
            <a:off x="1713781" y="5336878"/>
            <a:ext cx="1369256" cy="886301"/>
          </a:xfrm>
          <a:prstGeom prst="rect">
            <a:avLst/>
          </a:prstGeom>
        </p:spPr>
      </p:pic>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135571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“localizar la dirección de mayor pendiente”, necesitamos saber lo siguiente:</a:t>
            </a:r>
          </a:p>
          <a:p>
            <a:pPr algn="just" defTabSz="914400">
              <a:lnSpc>
                <a:spcPct val="90000"/>
              </a:lnSpc>
              <a:spcAft>
                <a:spcPts val="600"/>
              </a:spcAft>
            </a:pPr>
            <a:r>
              <a:rPr lang="es-ES" altLang="ko-KR" sz="2000" dirty="0">
                <a:solidFill>
                  <a:srgbClr val="F66148"/>
                </a:solidFill>
              </a:rPr>
              <a:t>¿Cómo varía el coste ante un cambio de los pesos de nuestra red?</a:t>
            </a: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4"/>
          <a:stretch>
            <a:fillRect/>
          </a:stretch>
        </p:blipFill>
        <p:spPr>
          <a:xfrm>
            <a:off x="9230114" y="2114418"/>
            <a:ext cx="909547" cy="1216718"/>
          </a:xfrm>
          <a:prstGeom prst="rect">
            <a:avLst/>
          </a:prstGeom>
        </p:spPr>
      </p:pic>
      <p:sp>
        <p:nvSpPr>
          <p:cNvPr id="9" name="TextBox 28">
            <a:extLst>
              <a:ext uri="{FF2B5EF4-FFF2-40B4-BE49-F238E27FC236}">
                <a16:creationId xmlns:a16="http://schemas.microsoft.com/office/drawing/2014/main" id="{8360DAD5-8AEA-451F-99C5-75A812E980A9}"/>
              </a:ext>
            </a:extLst>
          </p:cNvPr>
          <p:cNvSpPr txBox="1"/>
          <p:nvPr/>
        </p:nvSpPr>
        <p:spPr>
          <a:xfrm>
            <a:off x="5892992" y="3421312"/>
            <a:ext cx="5658929" cy="959651"/>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calcular esto, las matemáticas (regla de la cadena) nos dicen que podemos hacerlo de la siguiente manera:</a:t>
            </a:r>
            <a:endParaRPr lang="es-ES" altLang="ko-KR" sz="2000" dirty="0">
              <a:solidFill>
                <a:srgbClr val="F66148"/>
              </a:solidFill>
            </a:endParaRPr>
          </a:p>
        </p:txBody>
      </p:sp>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5"/>
          <a:stretch>
            <a:fillRect/>
          </a:stretch>
        </p:blipFill>
        <p:spPr>
          <a:xfrm>
            <a:off x="6975895" y="4504415"/>
            <a:ext cx="3348038" cy="2009529"/>
          </a:xfrm>
          <a:prstGeom prst="rect">
            <a:avLst/>
          </a:prstGeom>
        </p:spPr>
      </p:pic>
      <p:sp>
        <p:nvSpPr>
          <p:cNvPr id="5" name="Rectángulo: esquinas redondeadas 4">
            <a:extLst>
              <a:ext uri="{FF2B5EF4-FFF2-40B4-BE49-F238E27FC236}">
                <a16:creationId xmlns:a16="http://schemas.microsoft.com/office/drawing/2014/main" id="{DC8CFDB0-B32C-4002-9F2F-CCB137E8547A}"/>
              </a:ext>
            </a:extLst>
          </p:cNvPr>
          <p:cNvSpPr/>
          <p:nvPr/>
        </p:nvSpPr>
        <p:spPr>
          <a:xfrm>
            <a:off x="7947804" y="4471138"/>
            <a:ext cx="747622" cy="20906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cadillo: rectángulo 5">
            <a:extLst>
              <a:ext uri="{FF2B5EF4-FFF2-40B4-BE49-F238E27FC236}">
                <a16:creationId xmlns:a16="http://schemas.microsoft.com/office/drawing/2014/main" id="{DBF9BC28-DF84-465F-85B4-57D3E3C0B641}"/>
              </a:ext>
            </a:extLst>
          </p:cNvPr>
          <p:cNvSpPr/>
          <p:nvPr/>
        </p:nvSpPr>
        <p:spPr>
          <a:xfrm>
            <a:off x="7053895" y="1660426"/>
            <a:ext cx="3337122" cy="2455653"/>
          </a:xfrm>
          <a:prstGeom prst="wedgeRectCallout">
            <a:avLst>
              <a:gd name="adj1" fmla="val -12389"/>
              <a:gd name="adj2" fmla="val 634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¿Cómo varía el coste en función del resultado de la función de activación?</a:t>
            </a:r>
          </a:p>
          <a:p>
            <a:pPr algn="ctr"/>
            <a:r>
              <a:rPr lang="es-ES" dirty="0"/>
              <a:t>Esto es lo mismo que aplicar la derivada de la función de coste al resultado obtenido por la capa (resultado de su función de activación)</a:t>
            </a:r>
          </a:p>
        </p:txBody>
      </p:sp>
    </p:spTree>
    <p:extLst>
      <p:ext uri="{BB962C8B-B14F-4D97-AF65-F5344CB8AC3E}">
        <p14:creationId xmlns:p14="http://schemas.microsoft.com/office/powerpoint/2010/main" val="137159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C236BF21-CC14-47E1-9422-004F60AA9DC5}"/>
              </a:ext>
            </a:extLst>
          </p:cNvPr>
          <p:cNvSpPr/>
          <p:nvPr/>
        </p:nvSpPr>
        <p:spPr>
          <a:xfrm>
            <a:off x="1322717" y="3784121"/>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pic>
        <p:nvPicPr>
          <p:cNvPr id="15" name="Imagen 14">
            <a:extLst>
              <a:ext uri="{FF2B5EF4-FFF2-40B4-BE49-F238E27FC236}">
                <a16:creationId xmlns:a16="http://schemas.microsoft.com/office/drawing/2014/main" id="{6FF08DBE-7939-4DD7-800A-B01459AC700C}"/>
              </a:ext>
            </a:extLst>
          </p:cNvPr>
          <p:cNvPicPr>
            <a:picLocks noChangeAspect="1"/>
          </p:cNvPicPr>
          <p:nvPr/>
        </p:nvPicPr>
        <p:blipFill>
          <a:blip r:embed="rId3"/>
          <a:stretch>
            <a:fillRect/>
          </a:stretch>
        </p:blipFill>
        <p:spPr>
          <a:xfrm>
            <a:off x="1713781" y="5336878"/>
            <a:ext cx="1369256" cy="886301"/>
          </a:xfrm>
          <a:prstGeom prst="rect">
            <a:avLst/>
          </a:prstGeom>
        </p:spPr>
      </p:pic>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135571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“localizar la dirección de mayor pendiente”, necesitamos saber lo siguiente:</a:t>
            </a:r>
          </a:p>
          <a:p>
            <a:pPr algn="just" defTabSz="914400">
              <a:lnSpc>
                <a:spcPct val="90000"/>
              </a:lnSpc>
              <a:spcAft>
                <a:spcPts val="600"/>
              </a:spcAft>
            </a:pPr>
            <a:r>
              <a:rPr lang="es-ES" altLang="ko-KR" sz="2000" dirty="0">
                <a:solidFill>
                  <a:srgbClr val="F66148"/>
                </a:solidFill>
              </a:rPr>
              <a:t>¿Cómo varía el coste ante un cambio de los pesos de nuestra red?</a:t>
            </a: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4"/>
          <a:stretch>
            <a:fillRect/>
          </a:stretch>
        </p:blipFill>
        <p:spPr>
          <a:xfrm>
            <a:off x="9230114" y="2114418"/>
            <a:ext cx="909547" cy="1216718"/>
          </a:xfrm>
          <a:prstGeom prst="rect">
            <a:avLst/>
          </a:prstGeom>
        </p:spPr>
      </p:pic>
      <p:sp>
        <p:nvSpPr>
          <p:cNvPr id="9" name="TextBox 28">
            <a:extLst>
              <a:ext uri="{FF2B5EF4-FFF2-40B4-BE49-F238E27FC236}">
                <a16:creationId xmlns:a16="http://schemas.microsoft.com/office/drawing/2014/main" id="{8360DAD5-8AEA-451F-99C5-75A812E980A9}"/>
              </a:ext>
            </a:extLst>
          </p:cNvPr>
          <p:cNvSpPr txBox="1"/>
          <p:nvPr/>
        </p:nvSpPr>
        <p:spPr>
          <a:xfrm>
            <a:off x="5892992" y="3421312"/>
            <a:ext cx="5658929" cy="959651"/>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calcular esto, las matemáticas (regla de la cadena) nos dicen que podemos hacerlo de la siguiente manera:</a:t>
            </a:r>
            <a:endParaRPr lang="es-ES" altLang="ko-KR" sz="2000" dirty="0">
              <a:solidFill>
                <a:srgbClr val="F66148"/>
              </a:solidFill>
            </a:endParaRPr>
          </a:p>
        </p:txBody>
      </p:sp>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5"/>
          <a:stretch>
            <a:fillRect/>
          </a:stretch>
        </p:blipFill>
        <p:spPr>
          <a:xfrm>
            <a:off x="6975895" y="4504415"/>
            <a:ext cx="3348038" cy="2009529"/>
          </a:xfrm>
          <a:prstGeom prst="rect">
            <a:avLst/>
          </a:prstGeom>
        </p:spPr>
      </p:pic>
      <p:sp>
        <p:nvSpPr>
          <p:cNvPr id="5" name="Rectángulo: esquinas redondeadas 4">
            <a:extLst>
              <a:ext uri="{FF2B5EF4-FFF2-40B4-BE49-F238E27FC236}">
                <a16:creationId xmlns:a16="http://schemas.microsoft.com/office/drawing/2014/main" id="{DC8CFDB0-B32C-4002-9F2F-CCB137E8547A}"/>
              </a:ext>
            </a:extLst>
          </p:cNvPr>
          <p:cNvSpPr/>
          <p:nvPr/>
        </p:nvSpPr>
        <p:spPr>
          <a:xfrm>
            <a:off x="8689680" y="4471138"/>
            <a:ext cx="747622" cy="20906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cadillo: rectángulo 5">
            <a:extLst>
              <a:ext uri="{FF2B5EF4-FFF2-40B4-BE49-F238E27FC236}">
                <a16:creationId xmlns:a16="http://schemas.microsoft.com/office/drawing/2014/main" id="{DBF9BC28-DF84-465F-85B4-57D3E3C0B641}"/>
              </a:ext>
            </a:extLst>
          </p:cNvPr>
          <p:cNvSpPr/>
          <p:nvPr/>
        </p:nvSpPr>
        <p:spPr>
          <a:xfrm>
            <a:off x="6883879" y="1374476"/>
            <a:ext cx="3507138" cy="2741604"/>
          </a:xfrm>
          <a:prstGeom prst="wedgeRectCallout">
            <a:avLst>
              <a:gd name="adj1" fmla="val 10704"/>
              <a:gd name="adj2" fmla="val 643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¿Cómo varía el resultado de la función de activación en función del resultado de la suma ponderada?</a:t>
            </a:r>
          </a:p>
          <a:p>
            <a:pPr algn="ctr"/>
            <a:r>
              <a:rPr lang="es-ES" dirty="0"/>
              <a:t>Esto es lo mismo que aplicar la derivada de la función de activación al resultado obtenido por la suma ponderada de la capa</a:t>
            </a:r>
          </a:p>
        </p:txBody>
      </p:sp>
    </p:spTree>
    <p:extLst>
      <p:ext uri="{BB962C8B-B14F-4D97-AF65-F5344CB8AC3E}">
        <p14:creationId xmlns:p14="http://schemas.microsoft.com/office/powerpoint/2010/main" val="2701732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629303"/>
            <a:ext cx="3433328" cy="769441"/>
          </a:xfrm>
          <a:prstGeom prst="rect">
            <a:avLst/>
          </a:prstGeom>
          <a:noFill/>
        </p:spPr>
        <p:txBody>
          <a:bodyPr wrap="square" rtlCol="0" anchor="ctr">
            <a:spAutoFit/>
          </a:bodyPr>
          <a:lstStyle/>
          <a:p>
            <a:pPr algn="ctr"/>
            <a:r>
              <a:rPr lang="en-US" sz="4400" dirty="0" err="1">
                <a:solidFill>
                  <a:schemeClr val="tx1">
                    <a:lumMod val="75000"/>
                    <a:lumOff val="25000"/>
                  </a:schemeClr>
                </a:solidFill>
              </a:rPr>
              <a:t>Introducción</a:t>
            </a:r>
            <a:endParaRPr lang="en-US" sz="4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325285"/>
            <a:ext cx="3433328" cy="584775"/>
          </a:xfrm>
          <a:prstGeom prst="rect">
            <a:avLst/>
          </a:prstGeom>
          <a:noFill/>
        </p:spPr>
        <p:txBody>
          <a:bodyPr wrap="square" rtlCol="0" anchor="ctr">
            <a:spAutoFit/>
          </a:bodyPr>
          <a:lstStyle/>
          <a:p>
            <a:pPr algn="ctr"/>
            <a:r>
              <a:rPr lang="en-US" sz="3200" dirty="0" err="1">
                <a:solidFill>
                  <a:schemeClr val="tx1">
                    <a:lumMod val="75000"/>
                    <a:lumOff val="25000"/>
                  </a:schemeClr>
                </a:solidFill>
              </a:rPr>
              <a:t>Regresión</a:t>
            </a:r>
            <a:r>
              <a:rPr lang="en-US" sz="3200" dirty="0">
                <a:solidFill>
                  <a:schemeClr val="tx1">
                    <a:lumMod val="75000"/>
                    <a:lumOff val="25000"/>
                  </a:schemeClr>
                </a:solidFill>
              </a:rPr>
              <a:t> lineal</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993137"/>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9" name="TextBox 28">
            <a:extLst>
              <a:ext uri="{FF2B5EF4-FFF2-40B4-BE49-F238E27FC236}">
                <a16:creationId xmlns:a16="http://schemas.microsoft.com/office/drawing/2014/main" id="{696780D7-95FC-472E-82B8-F83641D1FEB0}"/>
              </a:ext>
            </a:extLst>
          </p:cNvPr>
          <p:cNvSpPr txBox="1"/>
          <p:nvPr/>
        </p:nvSpPr>
        <p:spPr>
          <a:xfrm>
            <a:off x="937534" y="2369899"/>
            <a:ext cx="4463334" cy="646331"/>
          </a:xfrm>
          <a:prstGeom prst="rect">
            <a:avLst/>
          </a:prstGeom>
          <a:noFill/>
        </p:spPr>
        <p:txBody>
          <a:bodyPr wrap="square" rtlCol="0">
            <a:spAutoFit/>
          </a:bodyPr>
          <a:lstStyle/>
          <a:p>
            <a:r>
              <a:rPr lang="es-ES" altLang="ko-KR" dirty="0">
                <a:solidFill>
                  <a:schemeClr val="tx1">
                    <a:lumMod val="75000"/>
                    <a:lumOff val="25000"/>
                  </a:schemeClr>
                </a:solidFill>
                <a:cs typeface="Arial" pitchFamily="34" charset="0"/>
              </a:rPr>
              <a:t>Modelo de aprendizaje automático utilizado para la predicción de datos</a:t>
            </a:r>
            <a:endParaRPr lang="en-US" altLang="ko-KR" dirty="0">
              <a:solidFill>
                <a:schemeClr val="tx1">
                  <a:lumMod val="75000"/>
                  <a:lumOff val="25000"/>
                </a:schemeClr>
              </a:solidFill>
              <a:cs typeface="Arial" pitchFamily="34" charset="0"/>
            </a:endParaRPr>
          </a:p>
        </p:txBody>
      </p:sp>
      <p:pic>
        <p:nvPicPr>
          <p:cNvPr id="13" name="Imagen 12">
            <a:extLst>
              <a:ext uri="{FF2B5EF4-FFF2-40B4-BE49-F238E27FC236}">
                <a16:creationId xmlns:a16="http://schemas.microsoft.com/office/drawing/2014/main" id="{63F6C668-027B-48DF-B0D0-416125F32D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410" y="4036423"/>
            <a:ext cx="3753994" cy="2192274"/>
          </a:xfrm>
          <a:prstGeom prst="rect">
            <a:avLst/>
          </a:prstGeom>
        </p:spPr>
      </p:pic>
      <p:sp>
        <p:nvSpPr>
          <p:cNvPr id="25" name="TextBox 27">
            <a:hlinkClick r:id="rId3"/>
            <a:extLst>
              <a:ext uri="{FF2B5EF4-FFF2-40B4-BE49-F238E27FC236}">
                <a16:creationId xmlns:a16="http://schemas.microsoft.com/office/drawing/2014/main" id="{6400D318-0AE1-46CC-9EA6-B5083C89D8DA}"/>
              </a:ext>
            </a:extLst>
          </p:cNvPr>
          <p:cNvSpPr txBox="1"/>
          <p:nvPr/>
        </p:nvSpPr>
        <p:spPr>
          <a:xfrm>
            <a:off x="1908919" y="3278739"/>
            <a:ext cx="1520944" cy="369332"/>
          </a:xfrm>
          <a:prstGeom prst="rect">
            <a:avLst/>
          </a:prstGeom>
          <a:solidFill>
            <a:schemeClr val="accent4"/>
          </a:solidFill>
        </p:spPr>
        <p:txBody>
          <a:bodyPr wrap="square" rtlCol="0" anchor="ctr">
            <a:spAutoFit/>
          </a:bodyPr>
          <a:lstStyle/>
          <a:p>
            <a:pPr algn="ctr"/>
            <a:r>
              <a:rPr lang="en-GB" altLang="ko-KR" b="1" dirty="0" err="1">
                <a:solidFill>
                  <a:schemeClr val="bg1"/>
                </a:solidFill>
                <a:cs typeface="Arial" pitchFamily="34" charset="0"/>
              </a:rPr>
              <a:t>Explicación</a:t>
            </a:r>
            <a:endParaRPr lang="ko-KR" altLang="en-US" b="1" dirty="0">
              <a:solidFill>
                <a:schemeClr val="bg1"/>
              </a:solidFill>
              <a:cs typeface="Arial" pitchFamily="34" charset="0"/>
            </a:endParaRPr>
          </a:p>
        </p:txBody>
      </p:sp>
      <p:grpSp>
        <p:nvGrpSpPr>
          <p:cNvPr id="3" name="Grupo 2">
            <a:extLst>
              <a:ext uri="{FF2B5EF4-FFF2-40B4-BE49-F238E27FC236}">
                <a16:creationId xmlns:a16="http://schemas.microsoft.com/office/drawing/2014/main" id="{13157B5B-3953-4181-B596-B8799C7C818E}"/>
              </a:ext>
            </a:extLst>
          </p:cNvPr>
          <p:cNvGrpSpPr/>
          <p:nvPr/>
        </p:nvGrpSpPr>
        <p:grpSpPr>
          <a:xfrm>
            <a:off x="4866404" y="1010601"/>
            <a:ext cx="7271488" cy="4430060"/>
            <a:chOff x="4866404" y="226827"/>
            <a:chExt cx="7271488" cy="4430060"/>
          </a:xfrm>
        </p:grpSpPr>
        <p:pic>
          <p:nvPicPr>
            <p:cNvPr id="15" name="Picture 2" descr="Regresión Lineal: teoría y ejemplos en Python - IArtificial.net">
              <a:extLst>
                <a:ext uri="{FF2B5EF4-FFF2-40B4-BE49-F238E27FC236}">
                  <a16:creationId xmlns:a16="http://schemas.microsoft.com/office/drawing/2014/main" id="{2E21D49F-DBF0-469B-AA1B-D8028DDE0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404" y="293994"/>
              <a:ext cx="7271488" cy="436289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8F8521D2-B445-4F78-8C93-F0390E0E4C8D}"/>
                </a:ext>
              </a:extLst>
            </p:cNvPr>
            <p:cNvSpPr/>
            <p:nvPr/>
          </p:nvSpPr>
          <p:spPr>
            <a:xfrm>
              <a:off x="6450419" y="226827"/>
              <a:ext cx="3969488" cy="567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BAF79663-5469-4AB8-A417-B5337F6B2B26}"/>
                </a:ext>
              </a:extLst>
            </p:cNvPr>
            <p:cNvSpPr/>
            <p:nvPr/>
          </p:nvSpPr>
          <p:spPr>
            <a:xfrm>
              <a:off x="9078686" y="3357154"/>
              <a:ext cx="1698272" cy="489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682007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91F3292D-2061-4FD6-859E-0815FB69FEEE}"/>
              </a:ext>
            </a:extLst>
          </p:cNvPr>
          <p:cNvSpPr/>
          <p:nvPr/>
        </p:nvSpPr>
        <p:spPr>
          <a:xfrm>
            <a:off x="1322717" y="3784121"/>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pic>
        <p:nvPicPr>
          <p:cNvPr id="15" name="Imagen 14">
            <a:extLst>
              <a:ext uri="{FF2B5EF4-FFF2-40B4-BE49-F238E27FC236}">
                <a16:creationId xmlns:a16="http://schemas.microsoft.com/office/drawing/2014/main" id="{6FF08DBE-7939-4DD7-800A-B01459AC700C}"/>
              </a:ext>
            </a:extLst>
          </p:cNvPr>
          <p:cNvPicPr>
            <a:picLocks noChangeAspect="1"/>
          </p:cNvPicPr>
          <p:nvPr/>
        </p:nvPicPr>
        <p:blipFill>
          <a:blip r:embed="rId3"/>
          <a:stretch>
            <a:fillRect/>
          </a:stretch>
        </p:blipFill>
        <p:spPr>
          <a:xfrm>
            <a:off x="1713781" y="5336878"/>
            <a:ext cx="1369256" cy="886301"/>
          </a:xfrm>
          <a:prstGeom prst="rect">
            <a:avLst/>
          </a:prstGeom>
        </p:spPr>
      </p:pic>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135571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“localizar la dirección de mayor pendiente”, necesitamos saber lo siguiente:</a:t>
            </a:r>
          </a:p>
          <a:p>
            <a:pPr algn="just" defTabSz="914400">
              <a:lnSpc>
                <a:spcPct val="90000"/>
              </a:lnSpc>
              <a:spcAft>
                <a:spcPts val="600"/>
              </a:spcAft>
            </a:pPr>
            <a:r>
              <a:rPr lang="es-ES" altLang="ko-KR" sz="2000" dirty="0">
                <a:solidFill>
                  <a:srgbClr val="F66148"/>
                </a:solidFill>
              </a:rPr>
              <a:t>¿Cómo varía el coste ante un cambio de los pesos de nuestra red?</a:t>
            </a: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4"/>
          <a:stretch>
            <a:fillRect/>
          </a:stretch>
        </p:blipFill>
        <p:spPr>
          <a:xfrm>
            <a:off x="9230114" y="2114418"/>
            <a:ext cx="909547" cy="1216718"/>
          </a:xfrm>
          <a:prstGeom prst="rect">
            <a:avLst/>
          </a:prstGeom>
        </p:spPr>
      </p:pic>
      <p:sp>
        <p:nvSpPr>
          <p:cNvPr id="9" name="TextBox 28">
            <a:extLst>
              <a:ext uri="{FF2B5EF4-FFF2-40B4-BE49-F238E27FC236}">
                <a16:creationId xmlns:a16="http://schemas.microsoft.com/office/drawing/2014/main" id="{8360DAD5-8AEA-451F-99C5-75A812E980A9}"/>
              </a:ext>
            </a:extLst>
          </p:cNvPr>
          <p:cNvSpPr txBox="1"/>
          <p:nvPr/>
        </p:nvSpPr>
        <p:spPr>
          <a:xfrm>
            <a:off x="5892992" y="3421312"/>
            <a:ext cx="5658929" cy="959651"/>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calcular esto, las matemáticas (regla de la cadena) nos dicen que podemos hacerlo de la siguiente manera:</a:t>
            </a:r>
            <a:endParaRPr lang="es-ES" altLang="ko-KR" sz="2000" dirty="0">
              <a:solidFill>
                <a:srgbClr val="F66148"/>
              </a:solidFill>
            </a:endParaRPr>
          </a:p>
        </p:txBody>
      </p:sp>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5"/>
          <a:stretch>
            <a:fillRect/>
          </a:stretch>
        </p:blipFill>
        <p:spPr>
          <a:xfrm>
            <a:off x="6975895" y="4504415"/>
            <a:ext cx="3348038" cy="2009529"/>
          </a:xfrm>
          <a:prstGeom prst="rect">
            <a:avLst/>
          </a:prstGeom>
        </p:spPr>
      </p:pic>
      <p:sp>
        <p:nvSpPr>
          <p:cNvPr id="5" name="Rectángulo: esquinas redondeadas 4">
            <a:extLst>
              <a:ext uri="{FF2B5EF4-FFF2-40B4-BE49-F238E27FC236}">
                <a16:creationId xmlns:a16="http://schemas.microsoft.com/office/drawing/2014/main" id="{DC8CFDB0-B32C-4002-9F2F-CCB137E8547A}"/>
              </a:ext>
            </a:extLst>
          </p:cNvPr>
          <p:cNvSpPr/>
          <p:nvPr/>
        </p:nvSpPr>
        <p:spPr>
          <a:xfrm>
            <a:off x="9466064" y="4471139"/>
            <a:ext cx="747622" cy="8657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cadillo: rectángulo 5">
            <a:extLst>
              <a:ext uri="{FF2B5EF4-FFF2-40B4-BE49-F238E27FC236}">
                <a16:creationId xmlns:a16="http://schemas.microsoft.com/office/drawing/2014/main" id="{DBF9BC28-DF84-465F-85B4-57D3E3C0B641}"/>
              </a:ext>
            </a:extLst>
          </p:cNvPr>
          <p:cNvSpPr/>
          <p:nvPr/>
        </p:nvSpPr>
        <p:spPr>
          <a:xfrm>
            <a:off x="6364800" y="2064672"/>
            <a:ext cx="4026217" cy="2051407"/>
          </a:xfrm>
          <a:prstGeom prst="wedgeRectCallout">
            <a:avLst>
              <a:gd name="adj1" fmla="val 34317"/>
              <a:gd name="adj2" fmla="val 65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¿Cómo varía el resultado de la suma ponderada en función de los pesos de la neurona?</a:t>
            </a:r>
          </a:p>
          <a:p>
            <a:pPr algn="ctr"/>
            <a:r>
              <a:rPr lang="es-ES" dirty="0"/>
              <a:t>Esto es lo mismo que el input que recibe la capa (la salida de la función de activación de la capa anterior)</a:t>
            </a:r>
          </a:p>
        </p:txBody>
      </p:sp>
    </p:spTree>
    <p:extLst>
      <p:ext uri="{BB962C8B-B14F-4D97-AF65-F5344CB8AC3E}">
        <p14:creationId xmlns:p14="http://schemas.microsoft.com/office/powerpoint/2010/main" val="4216579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B4E9501E-3142-4076-A2F6-DB123CC77899}"/>
              </a:ext>
            </a:extLst>
          </p:cNvPr>
          <p:cNvSpPr/>
          <p:nvPr/>
        </p:nvSpPr>
        <p:spPr>
          <a:xfrm>
            <a:off x="1322717" y="3784121"/>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pic>
        <p:nvPicPr>
          <p:cNvPr id="15" name="Imagen 14">
            <a:extLst>
              <a:ext uri="{FF2B5EF4-FFF2-40B4-BE49-F238E27FC236}">
                <a16:creationId xmlns:a16="http://schemas.microsoft.com/office/drawing/2014/main" id="{6FF08DBE-7939-4DD7-800A-B01459AC700C}"/>
              </a:ext>
            </a:extLst>
          </p:cNvPr>
          <p:cNvPicPr>
            <a:picLocks noChangeAspect="1"/>
          </p:cNvPicPr>
          <p:nvPr/>
        </p:nvPicPr>
        <p:blipFill>
          <a:blip r:embed="rId3"/>
          <a:stretch>
            <a:fillRect/>
          </a:stretch>
        </p:blipFill>
        <p:spPr>
          <a:xfrm>
            <a:off x="1713781" y="5336878"/>
            <a:ext cx="1369256" cy="886301"/>
          </a:xfrm>
          <a:prstGeom prst="rect">
            <a:avLst/>
          </a:prstGeom>
        </p:spPr>
      </p:pic>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1355714"/>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“localizar la dirección de mayor pendiente”, necesitamos saber lo siguiente:</a:t>
            </a:r>
          </a:p>
          <a:p>
            <a:pPr algn="just" defTabSz="914400">
              <a:lnSpc>
                <a:spcPct val="90000"/>
              </a:lnSpc>
              <a:spcAft>
                <a:spcPts val="600"/>
              </a:spcAft>
            </a:pPr>
            <a:r>
              <a:rPr lang="es-ES" altLang="ko-KR" sz="2000" dirty="0">
                <a:solidFill>
                  <a:srgbClr val="F66148"/>
                </a:solidFill>
              </a:rPr>
              <a:t>¿Cómo varía el coste ante un cambio de los pesos de nuestra red?</a:t>
            </a: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4"/>
          <a:stretch>
            <a:fillRect/>
          </a:stretch>
        </p:blipFill>
        <p:spPr>
          <a:xfrm>
            <a:off x="9230114" y="2114418"/>
            <a:ext cx="909547" cy="1216718"/>
          </a:xfrm>
          <a:prstGeom prst="rect">
            <a:avLst/>
          </a:prstGeom>
        </p:spPr>
      </p:pic>
      <p:sp>
        <p:nvSpPr>
          <p:cNvPr id="9" name="TextBox 28">
            <a:extLst>
              <a:ext uri="{FF2B5EF4-FFF2-40B4-BE49-F238E27FC236}">
                <a16:creationId xmlns:a16="http://schemas.microsoft.com/office/drawing/2014/main" id="{8360DAD5-8AEA-451F-99C5-75A812E980A9}"/>
              </a:ext>
            </a:extLst>
          </p:cNvPr>
          <p:cNvSpPr txBox="1"/>
          <p:nvPr/>
        </p:nvSpPr>
        <p:spPr>
          <a:xfrm>
            <a:off x="5892992" y="3421312"/>
            <a:ext cx="5658929" cy="959651"/>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Para calcular esto, las matemáticas (regla de la cadena) nos dicen que podemos hacerlo de la siguiente manera:</a:t>
            </a:r>
            <a:endParaRPr lang="es-ES" altLang="ko-KR" sz="2000" dirty="0">
              <a:solidFill>
                <a:srgbClr val="F66148"/>
              </a:solidFill>
            </a:endParaRPr>
          </a:p>
        </p:txBody>
      </p:sp>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5"/>
          <a:stretch>
            <a:fillRect/>
          </a:stretch>
        </p:blipFill>
        <p:spPr>
          <a:xfrm>
            <a:off x="6975895" y="4504415"/>
            <a:ext cx="3348038" cy="2009529"/>
          </a:xfrm>
          <a:prstGeom prst="rect">
            <a:avLst/>
          </a:prstGeom>
        </p:spPr>
      </p:pic>
      <p:sp>
        <p:nvSpPr>
          <p:cNvPr id="5" name="Rectángulo: esquinas redondeadas 4">
            <a:extLst>
              <a:ext uri="{FF2B5EF4-FFF2-40B4-BE49-F238E27FC236}">
                <a16:creationId xmlns:a16="http://schemas.microsoft.com/office/drawing/2014/main" id="{DC8CFDB0-B32C-4002-9F2F-CCB137E8547A}"/>
              </a:ext>
            </a:extLst>
          </p:cNvPr>
          <p:cNvSpPr/>
          <p:nvPr/>
        </p:nvSpPr>
        <p:spPr>
          <a:xfrm>
            <a:off x="9512072" y="5615580"/>
            <a:ext cx="747622" cy="8657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cadillo: rectángulo 5">
            <a:extLst>
              <a:ext uri="{FF2B5EF4-FFF2-40B4-BE49-F238E27FC236}">
                <a16:creationId xmlns:a16="http://schemas.microsoft.com/office/drawing/2014/main" id="{DBF9BC28-DF84-465F-85B4-57D3E3C0B641}"/>
              </a:ext>
            </a:extLst>
          </p:cNvPr>
          <p:cNvSpPr/>
          <p:nvPr/>
        </p:nvSpPr>
        <p:spPr>
          <a:xfrm>
            <a:off x="6883879" y="2244246"/>
            <a:ext cx="3507138" cy="1871833"/>
          </a:xfrm>
          <a:prstGeom prst="wedgeRectCallout">
            <a:avLst>
              <a:gd name="adj1" fmla="val 34645"/>
              <a:gd name="adj2" fmla="val 128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¿Cómo varía el resultado de la suma ponderada en función del </a:t>
            </a:r>
            <a:r>
              <a:rPr lang="es-ES" b="1" dirty="0" err="1"/>
              <a:t>bias</a:t>
            </a:r>
            <a:r>
              <a:rPr lang="es-ES" b="1" dirty="0"/>
              <a:t> de la neurona?</a:t>
            </a:r>
          </a:p>
          <a:p>
            <a:pPr algn="ctr"/>
            <a:r>
              <a:rPr lang="es-ES" dirty="0"/>
              <a:t>En este caso el </a:t>
            </a:r>
            <a:r>
              <a:rPr lang="es-ES" dirty="0" err="1"/>
              <a:t>bias</a:t>
            </a:r>
            <a:r>
              <a:rPr lang="es-ES" dirty="0"/>
              <a:t> es una constante por lo que el valor de esta expresión es siempre 1</a:t>
            </a:r>
          </a:p>
        </p:txBody>
      </p:sp>
    </p:spTree>
    <p:extLst>
      <p:ext uri="{BB962C8B-B14F-4D97-AF65-F5344CB8AC3E}">
        <p14:creationId xmlns:p14="http://schemas.microsoft.com/office/powerpoint/2010/main" val="3592957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esquinas redondeadas 16">
            <a:extLst>
              <a:ext uri="{FF2B5EF4-FFF2-40B4-BE49-F238E27FC236}">
                <a16:creationId xmlns:a16="http://schemas.microsoft.com/office/drawing/2014/main" id="{7D3A5ECC-9CA1-4D8A-B18B-1F8762F54F01}"/>
              </a:ext>
            </a:extLst>
          </p:cNvPr>
          <p:cNvSpPr/>
          <p:nvPr/>
        </p:nvSpPr>
        <p:spPr>
          <a:xfrm>
            <a:off x="1322717" y="4318964"/>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Recordad que estas expresiones nos ayudarán a </a:t>
            </a:r>
            <a:r>
              <a:rPr lang="es-ES" altLang="ko-KR" sz="2000" b="1" dirty="0">
                <a:solidFill>
                  <a:schemeClr val="accent1"/>
                </a:solidFill>
              </a:rPr>
              <a:t>“localizar la dirección de mayor pendiente”</a:t>
            </a:r>
            <a:r>
              <a:rPr lang="es-ES" altLang="ko-KR" sz="2000" dirty="0">
                <a:solidFill>
                  <a:schemeClr val="accent1"/>
                </a:solidFill>
              </a:rPr>
              <a:t>. Esto, a su vez lo estamos aplicando a la función de coste y si recordáis, lo que queremos en realidad es reducir el coste por lo que avanzaremos en la dirección opuesta. Para actualizar los pesos y los valores de los </a:t>
            </a:r>
            <a:r>
              <a:rPr lang="es-ES" altLang="ko-KR" sz="2000" dirty="0" err="1">
                <a:solidFill>
                  <a:schemeClr val="accent1"/>
                </a:solidFill>
              </a:rPr>
              <a:t>bias</a:t>
            </a:r>
            <a:r>
              <a:rPr lang="es-ES" altLang="ko-KR" sz="2000" dirty="0">
                <a:solidFill>
                  <a:schemeClr val="accent1"/>
                </a:solidFill>
              </a:rPr>
              <a:t> de </a:t>
            </a:r>
            <a:r>
              <a:rPr lang="es-ES" altLang="ko-KR" sz="2000" b="1" u="sng" dirty="0">
                <a:solidFill>
                  <a:schemeClr val="accent1"/>
                </a:solidFill>
              </a:rPr>
              <a:t>la última capa</a:t>
            </a:r>
            <a:r>
              <a:rPr lang="es-ES" altLang="ko-KR" sz="2000" dirty="0">
                <a:solidFill>
                  <a:schemeClr val="accent1"/>
                </a:solidFill>
              </a:rPr>
              <a:t> utilizaremos las siguientes expresiones: </a:t>
            </a:r>
            <a:endParaRPr lang="es-ES" altLang="ko-KR" sz="2000" dirty="0">
              <a:solidFill>
                <a:srgbClr val="F66148"/>
              </a:solidFill>
            </a:endParaRP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3"/>
          <a:stretch>
            <a:fillRect/>
          </a:stretch>
        </p:blipFill>
        <p:spPr>
          <a:xfrm>
            <a:off x="4481720" y="437094"/>
            <a:ext cx="909547" cy="1216718"/>
          </a:xfrm>
          <a:prstGeom prst="rect">
            <a:avLst/>
          </a:prstGeom>
        </p:spPr>
      </p:pic>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4"/>
          <a:stretch>
            <a:fillRect/>
          </a:stretch>
        </p:blipFill>
        <p:spPr>
          <a:xfrm>
            <a:off x="1190445" y="4930142"/>
            <a:ext cx="2600416" cy="1560798"/>
          </a:xfrm>
          <a:prstGeom prst="rect">
            <a:avLst/>
          </a:prstGeom>
        </p:spPr>
      </p:pic>
      <p:sp>
        <p:nvSpPr>
          <p:cNvPr id="7" name="Rectángulo: esquinas redondeadas 6">
            <a:extLst>
              <a:ext uri="{FF2B5EF4-FFF2-40B4-BE49-F238E27FC236}">
                <a16:creationId xmlns:a16="http://schemas.microsoft.com/office/drawing/2014/main" id="{FA8D0945-F261-48E7-B0D8-B9480226D147}"/>
              </a:ext>
            </a:extLst>
          </p:cNvPr>
          <p:cNvSpPr/>
          <p:nvPr/>
        </p:nvSpPr>
        <p:spPr>
          <a:xfrm>
            <a:off x="7459199" y="3870385"/>
            <a:ext cx="4092721" cy="184605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Delta</a:t>
            </a:r>
            <a:r>
              <a:rPr lang="es-ES" dirty="0">
                <a:solidFill>
                  <a:schemeClr val="bg1"/>
                </a:solidFill>
              </a:rPr>
              <a:t> = 		</a:t>
            </a:r>
          </a:p>
          <a:p>
            <a:pPr algn="ctr"/>
            <a:endParaRPr lang="es-ES" dirty="0">
              <a:solidFill>
                <a:schemeClr val="bg1"/>
              </a:solidFill>
            </a:endParaRPr>
          </a:p>
          <a:p>
            <a:pPr algn="ctr"/>
            <a:r>
              <a:rPr lang="es-ES" b="1" dirty="0">
                <a:solidFill>
                  <a:schemeClr val="bg1"/>
                </a:solidFill>
              </a:rPr>
              <a:t>W</a:t>
            </a:r>
            <a:r>
              <a:rPr lang="es-ES" dirty="0">
                <a:solidFill>
                  <a:schemeClr val="bg1"/>
                </a:solidFill>
              </a:rPr>
              <a:t> = W – </a:t>
            </a:r>
            <a:r>
              <a:rPr lang="es-ES" dirty="0" err="1">
                <a:solidFill>
                  <a:schemeClr val="bg1"/>
                </a:solidFill>
              </a:rPr>
              <a:t>input_capa.T</a:t>
            </a:r>
            <a:r>
              <a:rPr lang="es-ES" dirty="0">
                <a:solidFill>
                  <a:schemeClr val="bg1"/>
                </a:solidFill>
              </a:rPr>
              <a:t> @ Delta * RA</a:t>
            </a:r>
          </a:p>
          <a:p>
            <a:pPr algn="ctr"/>
            <a:r>
              <a:rPr lang="es-ES" b="1" dirty="0" err="1">
                <a:solidFill>
                  <a:schemeClr val="bg1"/>
                </a:solidFill>
              </a:rPr>
              <a:t>Bias</a:t>
            </a:r>
            <a:r>
              <a:rPr lang="es-ES" dirty="0">
                <a:solidFill>
                  <a:schemeClr val="bg1"/>
                </a:solidFill>
              </a:rPr>
              <a:t> = </a:t>
            </a:r>
            <a:r>
              <a:rPr lang="es-ES" dirty="0" err="1">
                <a:solidFill>
                  <a:schemeClr val="bg1"/>
                </a:solidFill>
              </a:rPr>
              <a:t>Bias</a:t>
            </a:r>
            <a:r>
              <a:rPr lang="es-ES" dirty="0">
                <a:solidFill>
                  <a:schemeClr val="bg1"/>
                </a:solidFill>
              </a:rPr>
              <a:t> – media(Delta) * RA</a:t>
            </a:r>
          </a:p>
        </p:txBody>
      </p:sp>
      <p:pic>
        <p:nvPicPr>
          <p:cNvPr id="8" name="Imagen 7">
            <a:extLst>
              <a:ext uri="{FF2B5EF4-FFF2-40B4-BE49-F238E27FC236}">
                <a16:creationId xmlns:a16="http://schemas.microsoft.com/office/drawing/2014/main" id="{F85B631B-F182-496D-B096-409A222D7F49}"/>
              </a:ext>
            </a:extLst>
          </p:cNvPr>
          <p:cNvPicPr>
            <a:picLocks noChangeAspect="1"/>
          </p:cNvPicPr>
          <p:nvPr/>
        </p:nvPicPr>
        <p:blipFill>
          <a:blip r:embed="rId5"/>
          <a:stretch>
            <a:fillRect/>
          </a:stretch>
        </p:blipFill>
        <p:spPr>
          <a:xfrm>
            <a:off x="9389563" y="3969776"/>
            <a:ext cx="1287176" cy="763250"/>
          </a:xfrm>
          <a:prstGeom prst="rect">
            <a:avLst/>
          </a:prstGeom>
        </p:spPr>
      </p:pic>
    </p:spTree>
    <p:extLst>
      <p:ext uri="{BB962C8B-B14F-4D97-AF65-F5344CB8AC3E}">
        <p14:creationId xmlns:p14="http://schemas.microsoft.com/office/powerpoint/2010/main" val="488836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esquinas redondeadas 16">
            <a:extLst>
              <a:ext uri="{FF2B5EF4-FFF2-40B4-BE49-F238E27FC236}">
                <a16:creationId xmlns:a16="http://schemas.microsoft.com/office/drawing/2014/main" id="{7D3A5ECC-9CA1-4D8A-B18B-1F8762F54F01}"/>
              </a:ext>
            </a:extLst>
          </p:cNvPr>
          <p:cNvSpPr/>
          <p:nvPr/>
        </p:nvSpPr>
        <p:spPr>
          <a:xfrm>
            <a:off x="1322717" y="4318964"/>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Recordad que estas expresiones nos ayudarán a </a:t>
            </a:r>
            <a:r>
              <a:rPr lang="es-ES" altLang="ko-KR" sz="2000" b="1" dirty="0">
                <a:solidFill>
                  <a:schemeClr val="accent1"/>
                </a:solidFill>
              </a:rPr>
              <a:t>“localizar la dirección de mayor pendiente”</a:t>
            </a:r>
            <a:r>
              <a:rPr lang="es-ES" altLang="ko-KR" sz="2000" dirty="0">
                <a:solidFill>
                  <a:schemeClr val="accent1"/>
                </a:solidFill>
              </a:rPr>
              <a:t>. Esto, a su vez lo estamos aplicando a la función de coste y si recordáis, lo que queremos en realidad es reducir el coste por lo que avanzaremos en la dirección opuesta. Para actualizar los pesos y los valores de los </a:t>
            </a:r>
            <a:r>
              <a:rPr lang="es-ES" altLang="ko-KR" sz="2000" dirty="0" err="1">
                <a:solidFill>
                  <a:schemeClr val="accent1"/>
                </a:solidFill>
              </a:rPr>
              <a:t>bias</a:t>
            </a:r>
            <a:r>
              <a:rPr lang="es-ES" altLang="ko-KR" sz="2000" dirty="0">
                <a:solidFill>
                  <a:schemeClr val="accent1"/>
                </a:solidFill>
              </a:rPr>
              <a:t> de </a:t>
            </a:r>
            <a:r>
              <a:rPr lang="es-ES" altLang="ko-KR" sz="2000" b="1" u="sng" dirty="0">
                <a:solidFill>
                  <a:schemeClr val="accent1"/>
                </a:solidFill>
              </a:rPr>
              <a:t>la última capa</a:t>
            </a:r>
            <a:r>
              <a:rPr lang="es-ES" altLang="ko-KR" sz="2000" dirty="0">
                <a:solidFill>
                  <a:schemeClr val="accent1"/>
                </a:solidFill>
              </a:rPr>
              <a:t> utilizaremos las siguientes expresiones: </a:t>
            </a:r>
            <a:endParaRPr lang="es-ES" altLang="ko-KR" sz="2000" dirty="0">
              <a:solidFill>
                <a:srgbClr val="F66148"/>
              </a:solidFill>
            </a:endParaRP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3"/>
          <a:stretch>
            <a:fillRect/>
          </a:stretch>
        </p:blipFill>
        <p:spPr>
          <a:xfrm>
            <a:off x="4481720" y="437094"/>
            <a:ext cx="909547" cy="1216718"/>
          </a:xfrm>
          <a:prstGeom prst="rect">
            <a:avLst/>
          </a:prstGeom>
        </p:spPr>
      </p:pic>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4"/>
          <a:stretch>
            <a:fillRect/>
          </a:stretch>
        </p:blipFill>
        <p:spPr>
          <a:xfrm>
            <a:off x="1190445" y="4930142"/>
            <a:ext cx="2600416" cy="1560798"/>
          </a:xfrm>
          <a:prstGeom prst="rect">
            <a:avLst/>
          </a:prstGeom>
        </p:spPr>
      </p:pic>
      <p:sp>
        <p:nvSpPr>
          <p:cNvPr id="7" name="Rectángulo: esquinas redondeadas 6">
            <a:extLst>
              <a:ext uri="{FF2B5EF4-FFF2-40B4-BE49-F238E27FC236}">
                <a16:creationId xmlns:a16="http://schemas.microsoft.com/office/drawing/2014/main" id="{FA8D0945-F261-48E7-B0D8-B9480226D147}"/>
              </a:ext>
            </a:extLst>
          </p:cNvPr>
          <p:cNvSpPr/>
          <p:nvPr/>
        </p:nvSpPr>
        <p:spPr>
          <a:xfrm>
            <a:off x="7459199" y="3870385"/>
            <a:ext cx="4092721" cy="184605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Delta</a:t>
            </a:r>
            <a:r>
              <a:rPr lang="es-ES" dirty="0">
                <a:solidFill>
                  <a:schemeClr val="bg1"/>
                </a:solidFill>
              </a:rPr>
              <a:t> = 		</a:t>
            </a:r>
          </a:p>
          <a:p>
            <a:pPr algn="ctr"/>
            <a:endParaRPr lang="es-ES" dirty="0">
              <a:solidFill>
                <a:schemeClr val="bg1"/>
              </a:solidFill>
            </a:endParaRPr>
          </a:p>
          <a:p>
            <a:pPr algn="ctr"/>
            <a:r>
              <a:rPr lang="es-ES" b="1" dirty="0">
                <a:solidFill>
                  <a:schemeClr val="bg1"/>
                </a:solidFill>
              </a:rPr>
              <a:t>W</a:t>
            </a:r>
            <a:r>
              <a:rPr lang="es-ES" dirty="0">
                <a:solidFill>
                  <a:schemeClr val="bg1"/>
                </a:solidFill>
              </a:rPr>
              <a:t> = W – </a:t>
            </a:r>
            <a:r>
              <a:rPr lang="es-ES" dirty="0" err="1">
                <a:solidFill>
                  <a:schemeClr val="bg1"/>
                </a:solidFill>
              </a:rPr>
              <a:t>input_capa.T</a:t>
            </a:r>
            <a:r>
              <a:rPr lang="es-ES" dirty="0">
                <a:solidFill>
                  <a:schemeClr val="bg1"/>
                </a:solidFill>
              </a:rPr>
              <a:t> @ Delta * RA</a:t>
            </a:r>
          </a:p>
          <a:p>
            <a:pPr algn="ctr"/>
            <a:r>
              <a:rPr lang="es-ES" b="1" dirty="0" err="1">
                <a:solidFill>
                  <a:schemeClr val="bg1"/>
                </a:solidFill>
              </a:rPr>
              <a:t>Bias</a:t>
            </a:r>
            <a:r>
              <a:rPr lang="es-ES" dirty="0">
                <a:solidFill>
                  <a:schemeClr val="bg1"/>
                </a:solidFill>
              </a:rPr>
              <a:t> = </a:t>
            </a:r>
            <a:r>
              <a:rPr lang="es-ES" dirty="0" err="1">
                <a:solidFill>
                  <a:schemeClr val="bg1"/>
                </a:solidFill>
              </a:rPr>
              <a:t>Bias</a:t>
            </a:r>
            <a:r>
              <a:rPr lang="es-ES" dirty="0">
                <a:solidFill>
                  <a:schemeClr val="bg1"/>
                </a:solidFill>
              </a:rPr>
              <a:t> – media(Delta) * RA</a:t>
            </a:r>
          </a:p>
        </p:txBody>
      </p:sp>
      <p:pic>
        <p:nvPicPr>
          <p:cNvPr id="8" name="Imagen 7">
            <a:extLst>
              <a:ext uri="{FF2B5EF4-FFF2-40B4-BE49-F238E27FC236}">
                <a16:creationId xmlns:a16="http://schemas.microsoft.com/office/drawing/2014/main" id="{F85B631B-F182-496D-B096-409A222D7F49}"/>
              </a:ext>
            </a:extLst>
          </p:cNvPr>
          <p:cNvPicPr>
            <a:picLocks noChangeAspect="1"/>
          </p:cNvPicPr>
          <p:nvPr/>
        </p:nvPicPr>
        <p:blipFill>
          <a:blip r:embed="rId5"/>
          <a:stretch>
            <a:fillRect/>
          </a:stretch>
        </p:blipFill>
        <p:spPr>
          <a:xfrm>
            <a:off x="9389563" y="3969776"/>
            <a:ext cx="1287176" cy="763250"/>
          </a:xfrm>
          <a:prstGeom prst="rect">
            <a:avLst/>
          </a:prstGeom>
        </p:spPr>
      </p:pic>
      <p:sp>
        <p:nvSpPr>
          <p:cNvPr id="12" name="Bocadillo: rectángulo con esquinas redondeadas 11">
            <a:extLst>
              <a:ext uri="{FF2B5EF4-FFF2-40B4-BE49-F238E27FC236}">
                <a16:creationId xmlns:a16="http://schemas.microsoft.com/office/drawing/2014/main" id="{C08EC5A5-6A0B-4FC6-ABC7-2B13A271033B}"/>
              </a:ext>
            </a:extLst>
          </p:cNvPr>
          <p:cNvSpPr/>
          <p:nvPr/>
        </p:nvSpPr>
        <p:spPr>
          <a:xfrm>
            <a:off x="5477163" y="3870385"/>
            <a:ext cx="2115267" cy="1846054"/>
          </a:xfrm>
          <a:prstGeom prst="wedgeRoundRectCallout">
            <a:avLst>
              <a:gd name="adj1" fmla="val 95510"/>
              <a:gd name="adj2" fmla="val -16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Restaremos para ir en la dirección contraria a la de mayor pendiente</a:t>
            </a:r>
          </a:p>
        </p:txBody>
      </p:sp>
    </p:spTree>
    <p:extLst>
      <p:ext uri="{BB962C8B-B14F-4D97-AF65-F5344CB8AC3E}">
        <p14:creationId xmlns:p14="http://schemas.microsoft.com/office/powerpoint/2010/main" val="1955559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esquinas redondeadas 16">
            <a:extLst>
              <a:ext uri="{FF2B5EF4-FFF2-40B4-BE49-F238E27FC236}">
                <a16:creationId xmlns:a16="http://schemas.microsoft.com/office/drawing/2014/main" id="{7D3A5ECC-9CA1-4D8A-B18B-1F8762F54F01}"/>
              </a:ext>
            </a:extLst>
          </p:cNvPr>
          <p:cNvSpPr/>
          <p:nvPr/>
        </p:nvSpPr>
        <p:spPr>
          <a:xfrm>
            <a:off x="1322717" y="4318964"/>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Recordad que estas expresiones nos ayudarán a </a:t>
            </a:r>
            <a:r>
              <a:rPr lang="es-ES" altLang="ko-KR" sz="2000" b="1" dirty="0">
                <a:solidFill>
                  <a:schemeClr val="accent1"/>
                </a:solidFill>
              </a:rPr>
              <a:t>“localizar la dirección de mayor pendiente”</a:t>
            </a:r>
            <a:r>
              <a:rPr lang="es-ES" altLang="ko-KR" sz="2000" dirty="0">
                <a:solidFill>
                  <a:schemeClr val="accent1"/>
                </a:solidFill>
              </a:rPr>
              <a:t>. Esto, a su vez lo estamos aplicando a la función de coste y si recordáis, lo que queremos en realidad es reducir el coste por lo que avanzaremos en la dirección opuesta. Para actualizar los pesos y los valores de los </a:t>
            </a:r>
            <a:r>
              <a:rPr lang="es-ES" altLang="ko-KR" sz="2000" dirty="0" err="1">
                <a:solidFill>
                  <a:schemeClr val="accent1"/>
                </a:solidFill>
              </a:rPr>
              <a:t>bias</a:t>
            </a:r>
            <a:r>
              <a:rPr lang="es-ES" altLang="ko-KR" sz="2000" dirty="0">
                <a:solidFill>
                  <a:schemeClr val="accent1"/>
                </a:solidFill>
              </a:rPr>
              <a:t> de </a:t>
            </a:r>
            <a:r>
              <a:rPr lang="es-ES" altLang="ko-KR" sz="2000" b="1" u="sng" dirty="0">
                <a:solidFill>
                  <a:schemeClr val="accent1"/>
                </a:solidFill>
              </a:rPr>
              <a:t>la última capa</a:t>
            </a:r>
            <a:r>
              <a:rPr lang="es-ES" altLang="ko-KR" sz="2000" dirty="0">
                <a:solidFill>
                  <a:schemeClr val="accent1"/>
                </a:solidFill>
              </a:rPr>
              <a:t> utilizaremos las siguientes expresiones: </a:t>
            </a:r>
            <a:endParaRPr lang="es-ES" altLang="ko-KR" sz="2000" dirty="0">
              <a:solidFill>
                <a:srgbClr val="F66148"/>
              </a:solidFill>
            </a:endParaRP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3"/>
          <a:stretch>
            <a:fillRect/>
          </a:stretch>
        </p:blipFill>
        <p:spPr>
          <a:xfrm>
            <a:off x="4481720" y="437094"/>
            <a:ext cx="909547" cy="1216718"/>
          </a:xfrm>
          <a:prstGeom prst="rect">
            <a:avLst/>
          </a:prstGeom>
        </p:spPr>
      </p:pic>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4"/>
          <a:stretch>
            <a:fillRect/>
          </a:stretch>
        </p:blipFill>
        <p:spPr>
          <a:xfrm>
            <a:off x="1190445" y="4930142"/>
            <a:ext cx="2600416" cy="1560798"/>
          </a:xfrm>
          <a:prstGeom prst="rect">
            <a:avLst/>
          </a:prstGeom>
        </p:spPr>
      </p:pic>
      <p:sp>
        <p:nvSpPr>
          <p:cNvPr id="7" name="Rectángulo: esquinas redondeadas 6">
            <a:extLst>
              <a:ext uri="{FF2B5EF4-FFF2-40B4-BE49-F238E27FC236}">
                <a16:creationId xmlns:a16="http://schemas.microsoft.com/office/drawing/2014/main" id="{FA8D0945-F261-48E7-B0D8-B9480226D147}"/>
              </a:ext>
            </a:extLst>
          </p:cNvPr>
          <p:cNvSpPr/>
          <p:nvPr/>
        </p:nvSpPr>
        <p:spPr>
          <a:xfrm>
            <a:off x="7459199" y="3870385"/>
            <a:ext cx="4092721" cy="184605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Delta</a:t>
            </a:r>
            <a:r>
              <a:rPr lang="es-ES" dirty="0">
                <a:solidFill>
                  <a:schemeClr val="bg1"/>
                </a:solidFill>
              </a:rPr>
              <a:t> = 		</a:t>
            </a:r>
          </a:p>
          <a:p>
            <a:pPr algn="ctr"/>
            <a:endParaRPr lang="es-ES" dirty="0">
              <a:solidFill>
                <a:schemeClr val="bg1"/>
              </a:solidFill>
            </a:endParaRPr>
          </a:p>
          <a:p>
            <a:pPr algn="ctr"/>
            <a:r>
              <a:rPr lang="es-ES" b="1" dirty="0">
                <a:solidFill>
                  <a:schemeClr val="bg1"/>
                </a:solidFill>
              </a:rPr>
              <a:t>W</a:t>
            </a:r>
            <a:r>
              <a:rPr lang="es-ES" dirty="0">
                <a:solidFill>
                  <a:schemeClr val="bg1"/>
                </a:solidFill>
              </a:rPr>
              <a:t> = W – </a:t>
            </a:r>
            <a:r>
              <a:rPr lang="es-ES" dirty="0" err="1">
                <a:solidFill>
                  <a:schemeClr val="bg1"/>
                </a:solidFill>
              </a:rPr>
              <a:t>input_capa.T</a:t>
            </a:r>
            <a:r>
              <a:rPr lang="es-ES" dirty="0">
                <a:solidFill>
                  <a:schemeClr val="bg1"/>
                </a:solidFill>
              </a:rPr>
              <a:t> @ Delta * RA</a:t>
            </a:r>
          </a:p>
          <a:p>
            <a:pPr algn="ctr"/>
            <a:r>
              <a:rPr lang="es-ES" b="1" dirty="0" err="1">
                <a:solidFill>
                  <a:schemeClr val="bg1"/>
                </a:solidFill>
              </a:rPr>
              <a:t>Bias</a:t>
            </a:r>
            <a:r>
              <a:rPr lang="es-ES" dirty="0">
                <a:solidFill>
                  <a:schemeClr val="bg1"/>
                </a:solidFill>
              </a:rPr>
              <a:t> = </a:t>
            </a:r>
            <a:r>
              <a:rPr lang="es-ES" dirty="0" err="1">
                <a:solidFill>
                  <a:schemeClr val="bg1"/>
                </a:solidFill>
              </a:rPr>
              <a:t>Bias</a:t>
            </a:r>
            <a:r>
              <a:rPr lang="es-ES" dirty="0">
                <a:solidFill>
                  <a:schemeClr val="bg1"/>
                </a:solidFill>
              </a:rPr>
              <a:t> – media(Delta) * RA</a:t>
            </a:r>
          </a:p>
        </p:txBody>
      </p:sp>
      <p:pic>
        <p:nvPicPr>
          <p:cNvPr id="8" name="Imagen 7">
            <a:extLst>
              <a:ext uri="{FF2B5EF4-FFF2-40B4-BE49-F238E27FC236}">
                <a16:creationId xmlns:a16="http://schemas.microsoft.com/office/drawing/2014/main" id="{F85B631B-F182-496D-B096-409A222D7F49}"/>
              </a:ext>
            </a:extLst>
          </p:cNvPr>
          <p:cNvPicPr>
            <a:picLocks noChangeAspect="1"/>
          </p:cNvPicPr>
          <p:nvPr/>
        </p:nvPicPr>
        <p:blipFill>
          <a:blip r:embed="rId5"/>
          <a:stretch>
            <a:fillRect/>
          </a:stretch>
        </p:blipFill>
        <p:spPr>
          <a:xfrm>
            <a:off x="9389563" y="3969776"/>
            <a:ext cx="1287176" cy="763250"/>
          </a:xfrm>
          <a:prstGeom prst="rect">
            <a:avLst/>
          </a:prstGeom>
        </p:spPr>
      </p:pic>
      <p:sp>
        <p:nvSpPr>
          <p:cNvPr id="12" name="Bocadillo: rectángulo con esquinas redondeadas 11">
            <a:extLst>
              <a:ext uri="{FF2B5EF4-FFF2-40B4-BE49-F238E27FC236}">
                <a16:creationId xmlns:a16="http://schemas.microsoft.com/office/drawing/2014/main" id="{9185628D-859C-43AC-8C80-C988F115DCBD}"/>
              </a:ext>
            </a:extLst>
          </p:cNvPr>
          <p:cNvSpPr/>
          <p:nvPr/>
        </p:nvSpPr>
        <p:spPr>
          <a:xfrm>
            <a:off x="5188240" y="3969776"/>
            <a:ext cx="2364375" cy="1639890"/>
          </a:xfrm>
          <a:prstGeom prst="wedgeRoundRectCallout">
            <a:avLst>
              <a:gd name="adj1" fmla="val 115379"/>
              <a:gd name="adj2" fmla="val -2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Esta es la tercera parte de la expresión de los pesos. La utilizaremos traspuesta</a:t>
            </a:r>
          </a:p>
        </p:txBody>
      </p:sp>
      <p:sp>
        <p:nvSpPr>
          <p:cNvPr id="13" name="Rectángulo: esquinas redondeadas 12">
            <a:extLst>
              <a:ext uri="{FF2B5EF4-FFF2-40B4-BE49-F238E27FC236}">
                <a16:creationId xmlns:a16="http://schemas.microsoft.com/office/drawing/2014/main" id="{861ED261-4D81-426C-92A9-0F4026095CAA}"/>
              </a:ext>
            </a:extLst>
          </p:cNvPr>
          <p:cNvSpPr/>
          <p:nvPr/>
        </p:nvSpPr>
        <p:spPr>
          <a:xfrm>
            <a:off x="3053751" y="4844801"/>
            <a:ext cx="747622" cy="86574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54071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esquinas redondeadas 16">
            <a:extLst>
              <a:ext uri="{FF2B5EF4-FFF2-40B4-BE49-F238E27FC236}">
                <a16:creationId xmlns:a16="http://schemas.microsoft.com/office/drawing/2014/main" id="{7D3A5ECC-9CA1-4D8A-B18B-1F8762F54F01}"/>
              </a:ext>
            </a:extLst>
          </p:cNvPr>
          <p:cNvSpPr/>
          <p:nvPr/>
        </p:nvSpPr>
        <p:spPr>
          <a:xfrm>
            <a:off x="1322717" y="4318964"/>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Recordad que estas expresiones nos ayudarán a </a:t>
            </a:r>
            <a:r>
              <a:rPr lang="es-ES" altLang="ko-KR" sz="2000" b="1" dirty="0">
                <a:solidFill>
                  <a:schemeClr val="accent1"/>
                </a:solidFill>
              </a:rPr>
              <a:t>“localizar la dirección de mayor pendiente”</a:t>
            </a:r>
            <a:r>
              <a:rPr lang="es-ES" altLang="ko-KR" sz="2000" dirty="0">
                <a:solidFill>
                  <a:schemeClr val="accent1"/>
                </a:solidFill>
              </a:rPr>
              <a:t>. Esto, a su vez lo estamos aplicando a la función de coste y si recordáis, lo que queremos en realidad es reducir el coste por lo que avanzaremos en la dirección opuesta. Para actualizar los pesos y los valores de los </a:t>
            </a:r>
            <a:r>
              <a:rPr lang="es-ES" altLang="ko-KR" sz="2000" dirty="0" err="1">
                <a:solidFill>
                  <a:schemeClr val="accent1"/>
                </a:solidFill>
              </a:rPr>
              <a:t>bias</a:t>
            </a:r>
            <a:r>
              <a:rPr lang="es-ES" altLang="ko-KR" sz="2000" dirty="0">
                <a:solidFill>
                  <a:schemeClr val="accent1"/>
                </a:solidFill>
              </a:rPr>
              <a:t> de </a:t>
            </a:r>
            <a:r>
              <a:rPr lang="es-ES" altLang="ko-KR" sz="2000" b="1" u="sng" dirty="0">
                <a:solidFill>
                  <a:schemeClr val="accent1"/>
                </a:solidFill>
              </a:rPr>
              <a:t>la última capa</a:t>
            </a:r>
            <a:r>
              <a:rPr lang="es-ES" altLang="ko-KR" sz="2000" dirty="0">
                <a:solidFill>
                  <a:schemeClr val="accent1"/>
                </a:solidFill>
              </a:rPr>
              <a:t> utilizaremos las siguientes expresiones: </a:t>
            </a:r>
            <a:endParaRPr lang="es-ES" altLang="ko-KR" sz="2000" dirty="0">
              <a:solidFill>
                <a:srgbClr val="F66148"/>
              </a:solidFill>
            </a:endParaRP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3"/>
          <a:stretch>
            <a:fillRect/>
          </a:stretch>
        </p:blipFill>
        <p:spPr>
          <a:xfrm>
            <a:off x="4481720" y="437094"/>
            <a:ext cx="909547" cy="1216718"/>
          </a:xfrm>
          <a:prstGeom prst="rect">
            <a:avLst/>
          </a:prstGeom>
        </p:spPr>
      </p:pic>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4"/>
          <a:stretch>
            <a:fillRect/>
          </a:stretch>
        </p:blipFill>
        <p:spPr>
          <a:xfrm>
            <a:off x="1190445" y="4930142"/>
            <a:ext cx="2600416" cy="1560798"/>
          </a:xfrm>
          <a:prstGeom prst="rect">
            <a:avLst/>
          </a:prstGeom>
        </p:spPr>
      </p:pic>
      <p:sp>
        <p:nvSpPr>
          <p:cNvPr id="7" name="Rectángulo: esquinas redondeadas 6">
            <a:extLst>
              <a:ext uri="{FF2B5EF4-FFF2-40B4-BE49-F238E27FC236}">
                <a16:creationId xmlns:a16="http://schemas.microsoft.com/office/drawing/2014/main" id="{FA8D0945-F261-48E7-B0D8-B9480226D147}"/>
              </a:ext>
            </a:extLst>
          </p:cNvPr>
          <p:cNvSpPr/>
          <p:nvPr/>
        </p:nvSpPr>
        <p:spPr>
          <a:xfrm>
            <a:off x="7459199" y="3870385"/>
            <a:ext cx="4092721" cy="184605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Delta</a:t>
            </a:r>
            <a:r>
              <a:rPr lang="es-ES" dirty="0">
                <a:solidFill>
                  <a:schemeClr val="bg1"/>
                </a:solidFill>
              </a:rPr>
              <a:t> = 		</a:t>
            </a:r>
          </a:p>
          <a:p>
            <a:pPr algn="ctr"/>
            <a:endParaRPr lang="es-ES" dirty="0">
              <a:solidFill>
                <a:schemeClr val="bg1"/>
              </a:solidFill>
            </a:endParaRPr>
          </a:p>
          <a:p>
            <a:pPr algn="ctr"/>
            <a:r>
              <a:rPr lang="es-ES" b="1" dirty="0">
                <a:solidFill>
                  <a:schemeClr val="bg1"/>
                </a:solidFill>
              </a:rPr>
              <a:t>W</a:t>
            </a:r>
            <a:r>
              <a:rPr lang="es-ES" dirty="0">
                <a:solidFill>
                  <a:schemeClr val="bg1"/>
                </a:solidFill>
              </a:rPr>
              <a:t> = W – </a:t>
            </a:r>
            <a:r>
              <a:rPr lang="es-ES" dirty="0" err="1">
                <a:solidFill>
                  <a:schemeClr val="bg1"/>
                </a:solidFill>
              </a:rPr>
              <a:t>input_capa.T</a:t>
            </a:r>
            <a:r>
              <a:rPr lang="es-ES" dirty="0">
                <a:solidFill>
                  <a:schemeClr val="bg1"/>
                </a:solidFill>
              </a:rPr>
              <a:t> @ Delta * RA</a:t>
            </a:r>
          </a:p>
          <a:p>
            <a:pPr algn="ctr"/>
            <a:r>
              <a:rPr lang="es-ES" b="1" dirty="0" err="1">
                <a:solidFill>
                  <a:schemeClr val="bg1"/>
                </a:solidFill>
              </a:rPr>
              <a:t>Bias</a:t>
            </a:r>
            <a:r>
              <a:rPr lang="es-ES" dirty="0">
                <a:solidFill>
                  <a:schemeClr val="bg1"/>
                </a:solidFill>
              </a:rPr>
              <a:t> = </a:t>
            </a:r>
            <a:r>
              <a:rPr lang="es-ES" dirty="0" err="1">
                <a:solidFill>
                  <a:schemeClr val="bg1"/>
                </a:solidFill>
              </a:rPr>
              <a:t>Bias</a:t>
            </a:r>
            <a:r>
              <a:rPr lang="es-ES" dirty="0">
                <a:solidFill>
                  <a:schemeClr val="bg1"/>
                </a:solidFill>
              </a:rPr>
              <a:t> – media(Delta) * RA</a:t>
            </a:r>
          </a:p>
        </p:txBody>
      </p:sp>
      <p:pic>
        <p:nvPicPr>
          <p:cNvPr id="8" name="Imagen 7">
            <a:extLst>
              <a:ext uri="{FF2B5EF4-FFF2-40B4-BE49-F238E27FC236}">
                <a16:creationId xmlns:a16="http://schemas.microsoft.com/office/drawing/2014/main" id="{F85B631B-F182-496D-B096-409A222D7F49}"/>
              </a:ext>
            </a:extLst>
          </p:cNvPr>
          <p:cNvPicPr>
            <a:picLocks noChangeAspect="1"/>
          </p:cNvPicPr>
          <p:nvPr/>
        </p:nvPicPr>
        <p:blipFill>
          <a:blip r:embed="rId5"/>
          <a:stretch>
            <a:fillRect/>
          </a:stretch>
        </p:blipFill>
        <p:spPr>
          <a:xfrm>
            <a:off x="9389563" y="3969776"/>
            <a:ext cx="1287176" cy="763250"/>
          </a:xfrm>
          <a:prstGeom prst="rect">
            <a:avLst/>
          </a:prstGeom>
        </p:spPr>
      </p:pic>
      <p:sp>
        <p:nvSpPr>
          <p:cNvPr id="12" name="Bocadillo: rectángulo con esquinas redondeadas 11">
            <a:extLst>
              <a:ext uri="{FF2B5EF4-FFF2-40B4-BE49-F238E27FC236}">
                <a16:creationId xmlns:a16="http://schemas.microsoft.com/office/drawing/2014/main" id="{9185628D-859C-43AC-8C80-C988F115DCBD}"/>
              </a:ext>
            </a:extLst>
          </p:cNvPr>
          <p:cNvSpPr/>
          <p:nvPr/>
        </p:nvSpPr>
        <p:spPr>
          <a:xfrm>
            <a:off x="5612887" y="4288979"/>
            <a:ext cx="1887936" cy="1008866"/>
          </a:xfrm>
          <a:prstGeom prst="wedgeRoundRectCallout">
            <a:avLst>
              <a:gd name="adj1" fmla="val 186549"/>
              <a:gd name="adj2" fmla="val -8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Haremos una multiplicación matricial</a:t>
            </a:r>
          </a:p>
        </p:txBody>
      </p:sp>
    </p:spTree>
    <p:extLst>
      <p:ext uri="{BB962C8B-B14F-4D97-AF65-F5344CB8AC3E}">
        <p14:creationId xmlns:p14="http://schemas.microsoft.com/office/powerpoint/2010/main" val="3950569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esquinas redondeadas 16">
            <a:extLst>
              <a:ext uri="{FF2B5EF4-FFF2-40B4-BE49-F238E27FC236}">
                <a16:creationId xmlns:a16="http://schemas.microsoft.com/office/drawing/2014/main" id="{7D3A5ECC-9CA1-4D8A-B18B-1F8762F54F01}"/>
              </a:ext>
            </a:extLst>
          </p:cNvPr>
          <p:cNvSpPr/>
          <p:nvPr/>
        </p:nvSpPr>
        <p:spPr>
          <a:xfrm>
            <a:off x="1322717" y="4318964"/>
            <a:ext cx="3467819" cy="586596"/>
          </a:xfrm>
          <a:prstGeom prst="roundRect">
            <a:avLst/>
          </a:prstGeom>
          <a:solidFill>
            <a:srgbClr val="B8E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2000" dirty="0">
                <a:solidFill>
                  <a:schemeClr val="accent1"/>
                </a:solidFill>
              </a:rPr>
              <a:t>Recordad que estas expresiones nos ayudarán a </a:t>
            </a:r>
            <a:r>
              <a:rPr lang="es-ES" altLang="ko-KR" sz="2000" b="1" dirty="0">
                <a:solidFill>
                  <a:schemeClr val="accent1"/>
                </a:solidFill>
              </a:rPr>
              <a:t>“localizar la dirección de mayor pendiente”</a:t>
            </a:r>
            <a:r>
              <a:rPr lang="es-ES" altLang="ko-KR" sz="2000" dirty="0">
                <a:solidFill>
                  <a:schemeClr val="accent1"/>
                </a:solidFill>
              </a:rPr>
              <a:t>. Esto, a su vez lo estamos aplicando a la función de coste y si recordáis, lo que queremos en realidad es reducir el coste por lo que avanzaremos en la dirección opuesta. Para actualizar los pesos y los valores de los </a:t>
            </a:r>
            <a:r>
              <a:rPr lang="es-ES" altLang="ko-KR" sz="2000" dirty="0" err="1">
                <a:solidFill>
                  <a:schemeClr val="accent1"/>
                </a:solidFill>
              </a:rPr>
              <a:t>bias</a:t>
            </a:r>
            <a:r>
              <a:rPr lang="es-ES" altLang="ko-KR" sz="2000" dirty="0">
                <a:solidFill>
                  <a:schemeClr val="accent1"/>
                </a:solidFill>
              </a:rPr>
              <a:t> de </a:t>
            </a:r>
            <a:r>
              <a:rPr lang="es-ES" altLang="ko-KR" sz="2000" b="1" u="sng" dirty="0">
                <a:solidFill>
                  <a:schemeClr val="accent1"/>
                </a:solidFill>
              </a:rPr>
              <a:t>la última capa</a:t>
            </a:r>
            <a:r>
              <a:rPr lang="es-ES" altLang="ko-KR" sz="2000" dirty="0">
                <a:solidFill>
                  <a:schemeClr val="accent1"/>
                </a:solidFill>
              </a:rPr>
              <a:t> utilizaremos las siguientes expresiones: </a:t>
            </a:r>
            <a:endParaRPr lang="es-ES" altLang="ko-KR" sz="2000" dirty="0">
              <a:solidFill>
                <a:srgbClr val="F66148"/>
              </a:solidFill>
            </a:endParaRPr>
          </a:p>
        </p:txBody>
      </p:sp>
      <p:pic>
        <p:nvPicPr>
          <p:cNvPr id="4" name="Imagen 3">
            <a:extLst>
              <a:ext uri="{FF2B5EF4-FFF2-40B4-BE49-F238E27FC236}">
                <a16:creationId xmlns:a16="http://schemas.microsoft.com/office/drawing/2014/main" id="{4CD034B3-1CEA-41E7-8ACB-E15F5ED35FD9}"/>
              </a:ext>
            </a:extLst>
          </p:cNvPr>
          <p:cNvPicPr>
            <a:picLocks noChangeAspect="1"/>
          </p:cNvPicPr>
          <p:nvPr/>
        </p:nvPicPr>
        <p:blipFill>
          <a:blip r:embed="rId3"/>
          <a:stretch>
            <a:fillRect/>
          </a:stretch>
        </p:blipFill>
        <p:spPr>
          <a:xfrm>
            <a:off x="4481720" y="437094"/>
            <a:ext cx="909547" cy="1216718"/>
          </a:xfrm>
          <a:prstGeom prst="rect">
            <a:avLst/>
          </a:prstGeom>
        </p:spPr>
      </p:pic>
      <p:pic>
        <p:nvPicPr>
          <p:cNvPr id="3" name="Imagen 2">
            <a:extLst>
              <a:ext uri="{FF2B5EF4-FFF2-40B4-BE49-F238E27FC236}">
                <a16:creationId xmlns:a16="http://schemas.microsoft.com/office/drawing/2014/main" id="{BAF35F8D-22C3-48C1-8477-8793216FADC6}"/>
              </a:ext>
            </a:extLst>
          </p:cNvPr>
          <p:cNvPicPr>
            <a:picLocks noChangeAspect="1"/>
          </p:cNvPicPr>
          <p:nvPr/>
        </p:nvPicPr>
        <p:blipFill>
          <a:blip r:embed="rId4"/>
          <a:stretch>
            <a:fillRect/>
          </a:stretch>
        </p:blipFill>
        <p:spPr>
          <a:xfrm>
            <a:off x="1190445" y="4930142"/>
            <a:ext cx="2600416" cy="1560798"/>
          </a:xfrm>
          <a:prstGeom prst="rect">
            <a:avLst/>
          </a:prstGeom>
        </p:spPr>
      </p:pic>
      <p:sp>
        <p:nvSpPr>
          <p:cNvPr id="7" name="Rectángulo: esquinas redondeadas 6">
            <a:extLst>
              <a:ext uri="{FF2B5EF4-FFF2-40B4-BE49-F238E27FC236}">
                <a16:creationId xmlns:a16="http://schemas.microsoft.com/office/drawing/2014/main" id="{FA8D0945-F261-48E7-B0D8-B9480226D147}"/>
              </a:ext>
            </a:extLst>
          </p:cNvPr>
          <p:cNvSpPr/>
          <p:nvPr/>
        </p:nvSpPr>
        <p:spPr>
          <a:xfrm>
            <a:off x="7459199" y="3870385"/>
            <a:ext cx="4092721" cy="184605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Delta</a:t>
            </a:r>
            <a:r>
              <a:rPr lang="es-ES" dirty="0">
                <a:solidFill>
                  <a:schemeClr val="bg1"/>
                </a:solidFill>
              </a:rPr>
              <a:t> = 		</a:t>
            </a:r>
          </a:p>
          <a:p>
            <a:pPr algn="ctr"/>
            <a:endParaRPr lang="es-ES" dirty="0">
              <a:solidFill>
                <a:schemeClr val="bg1"/>
              </a:solidFill>
            </a:endParaRPr>
          </a:p>
          <a:p>
            <a:pPr algn="ctr"/>
            <a:r>
              <a:rPr lang="es-ES" b="1" dirty="0">
                <a:solidFill>
                  <a:schemeClr val="bg1"/>
                </a:solidFill>
              </a:rPr>
              <a:t>W</a:t>
            </a:r>
            <a:r>
              <a:rPr lang="es-ES" dirty="0">
                <a:solidFill>
                  <a:schemeClr val="bg1"/>
                </a:solidFill>
              </a:rPr>
              <a:t> = W – </a:t>
            </a:r>
            <a:r>
              <a:rPr lang="es-ES" dirty="0" err="1">
                <a:solidFill>
                  <a:schemeClr val="bg1"/>
                </a:solidFill>
              </a:rPr>
              <a:t>input_capa.T</a:t>
            </a:r>
            <a:r>
              <a:rPr lang="es-ES" dirty="0">
                <a:solidFill>
                  <a:schemeClr val="bg1"/>
                </a:solidFill>
              </a:rPr>
              <a:t> @ Delta * RA</a:t>
            </a:r>
          </a:p>
          <a:p>
            <a:pPr algn="ctr"/>
            <a:r>
              <a:rPr lang="es-ES" b="1" dirty="0" err="1">
                <a:solidFill>
                  <a:schemeClr val="bg1"/>
                </a:solidFill>
              </a:rPr>
              <a:t>Bias</a:t>
            </a:r>
            <a:r>
              <a:rPr lang="es-ES" dirty="0">
                <a:solidFill>
                  <a:schemeClr val="bg1"/>
                </a:solidFill>
              </a:rPr>
              <a:t> = </a:t>
            </a:r>
            <a:r>
              <a:rPr lang="es-ES" dirty="0" err="1">
                <a:solidFill>
                  <a:schemeClr val="bg1"/>
                </a:solidFill>
              </a:rPr>
              <a:t>Bias</a:t>
            </a:r>
            <a:r>
              <a:rPr lang="es-ES" dirty="0">
                <a:solidFill>
                  <a:schemeClr val="bg1"/>
                </a:solidFill>
              </a:rPr>
              <a:t> – media(Delta) * RA</a:t>
            </a:r>
          </a:p>
        </p:txBody>
      </p:sp>
      <p:pic>
        <p:nvPicPr>
          <p:cNvPr id="8" name="Imagen 7">
            <a:extLst>
              <a:ext uri="{FF2B5EF4-FFF2-40B4-BE49-F238E27FC236}">
                <a16:creationId xmlns:a16="http://schemas.microsoft.com/office/drawing/2014/main" id="{F85B631B-F182-496D-B096-409A222D7F49}"/>
              </a:ext>
            </a:extLst>
          </p:cNvPr>
          <p:cNvPicPr>
            <a:picLocks noChangeAspect="1"/>
          </p:cNvPicPr>
          <p:nvPr/>
        </p:nvPicPr>
        <p:blipFill>
          <a:blip r:embed="rId5"/>
          <a:stretch>
            <a:fillRect/>
          </a:stretch>
        </p:blipFill>
        <p:spPr>
          <a:xfrm>
            <a:off x="9389563" y="3969776"/>
            <a:ext cx="1287176" cy="763250"/>
          </a:xfrm>
          <a:prstGeom prst="rect">
            <a:avLst/>
          </a:prstGeom>
        </p:spPr>
      </p:pic>
      <p:sp>
        <p:nvSpPr>
          <p:cNvPr id="12" name="Bocadillo: rectángulo con esquinas redondeadas 11">
            <a:extLst>
              <a:ext uri="{FF2B5EF4-FFF2-40B4-BE49-F238E27FC236}">
                <a16:creationId xmlns:a16="http://schemas.microsoft.com/office/drawing/2014/main" id="{0E6158A7-ADAE-45DD-AF02-5E6CAA258513}"/>
              </a:ext>
            </a:extLst>
          </p:cNvPr>
          <p:cNvSpPr/>
          <p:nvPr/>
        </p:nvSpPr>
        <p:spPr>
          <a:xfrm>
            <a:off x="5341888" y="3588588"/>
            <a:ext cx="2364375" cy="2461403"/>
          </a:xfrm>
          <a:prstGeom prst="wedgeRoundRectCallout">
            <a:avLst>
              <a:gd name="adj1" fmla="val 190570"/>
              <a:gd name="adj2" fmla="val -14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Avanzaremos tan rápido como el ratio de aprendizaje que recibamos como parámetro (Tendrá valores entre 0 y 1 aunque más próximos al 0)</a:t>
            </a:r>
          </a:p>
        </p:txBody>
      </p:sp>
    </p:spTree>
    <p:extLst>
      <p:ext uri="{BB962C8B-B14F-4D97-AF65-F5344CB8AC3E}">
        <p14:creationId xmlns:p14="http://schemas.microsoft.com/office/powerpoint/2010/main" val="875477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a:bodyPr>
          <a:lstStyle/>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r>
              <a:rPr lang="es-ES" altLang="ko-KR" sz="3200" b="1" dirty="0">
                <a:solidFill>
                  <a:schemeClr val="accent1"/>
                </a:solidFill>
              </a:rPr>
              <a:t>Y, ¿Con esto basta?</a:t>
            </a:r>
          </a:p>
          <a:p>
            <a:pPr algn="ctr" defTabSz="914400">
              <a:lnSpc>
                <a:spcPct val="90000"/>
              </a:lnSpc>
              <a:spcAft>
                <a:spcPts val="600"/>
              </a:spcAft>
            </a:pPr>
            <a:endParaRPr lang="es-ES" altLang="ko-KR" sz="3200" b="1" dirty="0">
              <a:solidFill>
                <a:schemeClr val="accent1"/>
              </a:solidFill>
            </a:endParaRPr>
          </a:p>
          <a:p>
            <a:pPr algn="ctr" defTabSz="914400">
              <a:lnSpc>
                <a:spcPct val="90000"/>
              </a:lnSpc>
              <a:spcAft>
                <a:spcPts val="600"/>
              </a:spcAft>
            </a:pPr>
            <a:endParaRPr lang="es-ES" altLang="ko-KR" sz="3200" b="1" dirty="0">
              <a:solidFill>
                <a:srgbClr val="FF0000"/>
              </a:solidFill>
            </a:endParaRPr>
          </a:p>
        </p:txBody>
      </p:sp>
    </p:spTree>
    <p:extLst>
      <p:ext uri="{BB962C8B-B14F-4D97-AF65-F5344CB8AC3E}">
        <p14:creationId xmlns:p14="http://schemas.microsoft.com/office/powerpoint/2010/main" val="204801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lnSpcReduction="10000"/>
          </a:bodyPr>
          <a:lstStyle/>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r>
              <a:rPr lang="es-ES" altLang="ko-KR" sz="3200" b="1" dirty="0">
                <a:solidFill>
                  <a:schemeClr val="accent1"/>
                </a:solidFill>
              </a:rPr>
              <a:t>Y, ¿Con esto basta?</a:t>
            </a:r>
          </a:p>
          <a:p>
            <a:pPr algn="ctr" defTabSz="914400">
              <a:lnSpc>
                <a:spcPct val="90000"/>
              </a:lnSpc>
              <a:spcAft>
                <a:spcPts val="600"/>
              </a:spcAft>
            </a:pPr>
            <a:r>
              <a:rPr lang="es-ES" altLang="ko-KR" sz="3200" b="1" dirty="0">
                <a:solidFill>
                  <a:srgbClr val="FF0000"/>
                </a:solidFill>
              </a:rPr>
              <a:t>NO</a:t>
            </a:r>
          </a:p>
          <a:p>
            <a:pPr algn="ctr" defTabSz="914400">
              <a:lnSpc>
                <a:spcPct val="90000"/>
              </a:lnSpc>
              <a:spcAft>
                <a:spcPts val="600"/>
              </a:spcAft>
            </a:pPr>
            <a:r>
              <a:rPr lang="es-ES" altLang="ko-KR" sz="3200" b="1" dirty="0">
                <a:solidFill>
                  <a:schemeClr val="accent1"/>
                </a:solidFill>
              </a:rPr>
              <a:t>Esto basta para la última capa de nuestra red.</a:t>
            </a:r>
          </a:p>
          <a:p>
            <a:pPr algn="ctr" defTabSz="914400">
              <a:lnSpc>
                <a:spcPct val="90000"/>
              </a:lnSpc>
              <a:spcAft>
                <a:spcPts val="600"/>
              </a:spcAft>
            </a:pPr>
            <a:r>
              <a:rPr lang="es-ES" altLang="ko-KR" sz="3200" b="1" dirty="0">
                <a:solidFill>
                  <a:schemeClr val="accent1"/>
                </a:solidFill>
              </a:rPr>
              <a:t>¿Por qué?</a:t>
            </a:r>
          </a:p>
        </p:txBody>
      </p:sp>
    </p:spTree>
    <p:extLst>
      <p:ext uri="{BB962C8B-B14F-4D97-AF65-F5344CB8AC3E}">
        <p14:creationId xmlns:p14="http://schemas.microsoft.com/office/powerpoint/2010/main" val="1102471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lnSpcReduction="10000"/>
          </a:bodyPr>
          <a:lstStyle/>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r>
              <a:rPr lang="es-ES" altLang="ko-KR" sz="3200" b="1" dirty="0">
                <a:solidFill>
                  <a:schemeClr val="accent1"/>
                </a:solidFill>
              </a:rPr>
              <a:t>Y, ¿Con esto basta?</a:t>
            </a:r>
          </a:p>
          <a:p>
            <a:pPr algn="ctr" defTabSz="914400">
              <a:lnSpc>
                <a:spcPct val="90000"/>
              </a:lnSpc>
              <a:spcAft>
                <a:spcPts val="600"/>
              </a:spcAft>
            </a:pPr>
            <a:r>
              <a:rPr lang="es-ES" altLang="ko-KR" sz="3200" b="1" dirty="0">
                <a:solidFill>
                  <a:srgbClr val="FF0000"/>
                </a:solidFill>
              </a:rPr>
              <a:t>NO</a:t>
            </a:r>
          </a:p>
          <a:p>
            <a:pPr algn="ctr" defTabSz="914400">
              <a:lnSpc>
                <a:spcPct val="90000"/>
              </a:lnSpc>
              <a:spcAft>
                <a:spcPts val="600"/>
              </a:spcAft>
            </a:pPr>
            <a:r>
              <a:rPr lang="es-ES" altLang="ko-KR" sz="3200" b="1" dirty="0">
                <a:solidFill>
                  <a:schemeClr val="accent1"/>
                </a:solidFill>
              </a:rPr>
              <a:t>Esto basta para la última capa de nuestra red.</a:t>
            </a:r>
          </a:p>
          <a:p>
            <a:pPr algn="ctr" defTabSz="914400">
              <a:lnSpc>
                <a:spcPct val="90000"/>
              </a:lnSpc>
              <a:spcAft>
                <a:spcPts val="600"/>
              </a:spcAft>
            </a:pPr>
            <a:r>
              <a:rPr lang="es-ES" altLang="ko-KR" sz="3200" b="1" dirty="0">
                <a:solidFill>
                  <a:schemeClr val="accent1"/>
                </a:solidFill>
              </a:rPr>
              <a:t>¿Por qué?</a:t>
            </a:r>
          </a:p>
        </p:txBody>
      </p:sp>
      <p:pic>
        <p:nvPicPr>
          <p:cNvPr id="3" name="Imagen 2">
            <a:extLst>
              <a:ext uri="{FF2B5EF4-FFF2-40B4-BE49-F238E27FC236}">
                <a16:creationId xmlns:a16="http://schemas.microsoft.com/office/drawing/2014/main" id="{34A18F68-ED22-4D93-A964-8D43041D3334}"/>
              </a:ext>
            </a:extLst>
          </p:cNvPr>
          <p:cNvPicPr>
            <a:picLocks noChangeAspect="1"/>
          </p:cNvPicPr>
          <p:nvPr/>
        </p:nvPicPr>
        <p:blipFill>
          <a:blip r:embed="rId3"/>
          <a:stretch>
            <a:fillRect/>
          </a:stretch>
        </p:blipFill>
        <p:spPr>
          <a:xfrm>
            <a:off x="6211769" y="3684289"/>
            <a:ext cx="5290118" cy="2690776"/>
          </a:xfrm>
          <a:prstGeom prst="rect">
            <a:avLst/>
          </a:prstGeom>
          <a:ln>
            <a:noFill/>
          </a:ln>
          <a:effectLst>
            <a:softEdge rad="112500"/>
          </a:effectLst>
        </p:spPr>
      </p:pic>
      <p:sp>
        <p:nvSpPr>
          <p:cNvPr id="8" name="TextBox 27">
            <a:hlinkClick r:id="rId4"/>
            <a:extLst>
              <a:ext uri="{FF2B5EF4-FFF2-40B4-BE49-F238E27FC236}">
                <a16:creationId xmlns:a16="http://schemas.microsoft.com/office/drawing/2014/main" id="{C1655BD7-2FBC-43F9-8FEB-A1D465DD45B3}"/>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9" name="TextBox 27">
            <a:hlinkClick r:id="rId5"/>
            <a:extLst>
              <a:ext uri="{FF2B5EF4-FFF2-40B4-BE49-F238E27FC236}">
                <a16:creationId xmlns:a16="http://schemas.microsoft.com/office/drawing/2014/main" id="{A24AA245-C7EA-494C-9468-5DD7D528F7F5}"/>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Tree>
    <p:extLst>
      <p:ext uri="{BB962C8B-B14F-4D97-AF65-F5344CB8AC3E}">
        <p14:creationId xmlns:p14="http://schemas.microsoft.com/office/powerpoint/2010/main" val="479376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28355"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TextBox 67">
            <a:extLst>
              <a:ext uri="{FF2B5EF4-FFF2-40B4-BE49-F238E27FC236}">
                <a16:creationId xmlns:a16="http://schemas.microsoft.com/office/drawing/2014/main" id="{02AE7501-2142-4DE9-A37F-0A5E57101708}"/>
              </a:ext>
            </a:extLst>
          </p:cNvPr>
          <p:cNvSpPr txBox="1"/>
          <p:nvPr/>
        </p:nvSpPr>
        <p:spPr>
          <a:xfrm>
            <a:off x="640080" y="757183"/>
            <a:ext cx="2713493" cy="971421"/>
          </a:xfrm>
          <a:prstGeom prst="rect">
            <a:avLst/>
          </a:prstGeom>
        </p:spPr>
        <p:txBody>
          <a:bodyPr vert="horz" lIns="91440" tIns="45720" rIns="91440" bIns="45720" rtlCol="0" anchor="b">
            <a:normAutofit fontScale="77500" lnSpcReduction="20000"/>
          </a:bodyPr>
          <a:lstStyle/>
          <a:p>
            <a:pPr defTabSz="914400">
              <a:lnSpc>
                <a:spcPct val="90000"/>
              </a:lnSpc>
              <a:spcBef>
                <a:spcPct val="0"/>
              </a:spcBef>
              <a:spcAft>
                <a:spcPts val="600"/>
              </a:spcAft>
            </a:pPr>
            <a:r>
              <a:rPr lang="en-US" altLang="ko-KR" sz="4800" b="1" dirty="0" err="1">
                <a:solidFill>
                  <a:schemeClr val="bg1"/>
                </a:solidFill>
                <a:latin typeface="+mj-lt"/>
                <a:ea typeface="+mj-ea"/>
                <a:cs typeface="+mj-cs"/>
              </a:rPr>
              <a:t>Perceptrón</a:t>
            </a:r>
            <a:endParaRPr lang="en-US" altLang="ko-KR" sz="4800" b="1" dirty="0">
              <a:solidFill>
                <a:schemeClr val="bg1"/>
              </a:solidFill>
              <a:latin typeface="+mj-lt"/>
              <a:ea typeface="+mj-ea"/>
              <a:cs typeface="+mj-cs"/>
            </a:endParaRPr>
          </a:p>
        </p:txBody>
      </p:sp>
      <p:sp>
        <p:nvSpPr>
          <p:cNvPr id="29" name="TextBox 28">
            <a:extLst>
              <a:ext uri="{FF2B5EF4-FFF2-40B4-BE49-F238E27FC236}">
                <a16:creationId xmlns:a16="http://schemas.microsoft.com/office/drawing/2014/main" id="{AFC2F1AF-DA7C-44EB-8C9A-77DAB73A32DC}"/>
              </a:ext>
            </a:extLst>
          </p:cNvPr>
          <p:cNvSpPr txBox="1"/>
          <p:nvPr/>
        </p:nvSpPr>
        <p:spPr>
          <a:xfrm>
            <a:off x="701614" y="2151017"/>
            <a:ext cx="3976133" cy="3553097"/>
          </a:xfrm>
          <a:prstGeom prst="rect">
            <a:avLst/>
          </a:prstGeom>
        </p:spPr>
        <p:txBody>
          <a:bodyPr vert="horz" lIns="91440" tIns="45720" rIns="91440" bIns="45720" rtlCol="0" anchor="t">
            <a:normAutofit lnSpcReduction="10000"/>
          </a:bodyPr>
          <a:lstStyle/>
          <a:p>
            <a:pPr algn="just" defTabSz="914400">
              <a:lnSpc>
                <a:spcPct val="90000"/>
              </a:lnSpc>
              <a:spcAft>
                <a:spcPts val="600"/>
              </a:spcAft>
            </a:pPr>
            <a:r>
              <a:rPr lang="en-US" altLang="ko-KR" sz="1600" dirty="0">
                <a:solidFill>
                  <a:schemeClr val="bg1"/>
                </a:solidFill>
              </a:rPr>
              <a:t>El perceptron es una </a:t>
            </a:r>
            <a:r>
              <a:rPr lang="en-US" altLang="ko-KR" sz="1600" dirty="0" err="1">
                <a:solidFill>
                  <a:schemeClr val="bg1"/>
                </a:solidFill>
              </a:rPr>
              <a:t>neurona</a:t>
            </a:r>
            <a:r>
              <a:rPr lang="en-US" altLang="ko-KR" sz="1600" dirty="0">
                <a:solidFill>
                  <a:schemeClr val="bg1"/>
                </a:solidFill>
              </a:rPr>
              <a:t> artificial que </a:t>
            </a:r>
            <a:r>
              <a:rPr lang="en-US" altLang="ko-KR" sz="1600" dirty="0" err="1">
                <a:solidFill>
                  <a:schemeClr val="bg1"/>
                </a:solidFill>
              </a:rPr>
              <a:t>trabaja</a:t>
            </a:r>
            <a:r>
              <a:rPr lang="en-US" altLang="ko-KR" sz="1600" dirty="0">
                <a:solidFill>
                  <a:schemeClr val="bg1"/>
                </a:solidFill>
              </a:rPr>
              <a:t> de </a:t>
            </a:r>
            <a:r>
              <a:rPr lang="en-US" altLang="ko-KR" sz="1600" dirty="0" err="1">
                <a:solidFill>
                  <a:schemeClr val="bg1"/>
                </a:solidFill>
              </a:rPr>
              <a:t>manera</a:t>
            </a:r>
            <a:r>
              <a:rPr lang="en-US" altLang="ko-KR" sz="1600" dirty="0">
                <a:solidFill>
                  <a:schemeClr val="bg1"/>
                </a:solidFill>
              </a:rPr>
              <a:t> </a:t>
            </a:r>
            <a:r>
              <a:rPr lang="en-US" altLang="ko-KR" sz="1600" dirty="0" err="1">
                <a:solidFill>
                  <a:schemeClr val="bg1"/>
                </a:solidFill>
              </a:rPr>
              <a:t>independiente</a:t>
            </a:r>
            <a:r>
              <a:rPr lang="en-US" altLang="ko-KR" sz="1600" dirty="0">
                <a:solidFill>
                  <a:schemeClr val="bg1"/>
                </a:solidFill>
              </a:rPr>
              <a:t> (</a:t>
            </a:r>
            <a:r>
              <a:rPr lang="en-US" altLang="ko-KR" sz="1600" dirty="0" err="1">
                <a:solidFill>
                  <a:schemeClr val="bg1"/>
                </a:solidFill>
              </a:rPr>
              <a:t>fuera</a:t>
            </a:r>
            <a:r>
              <a:rPr lang="en-US" altLang="ko-KR" sz="1600" dirty="0">
                <a:solidFill>
                  <a:schemeClr val="bg1"/>
                </a:solidFill>
              </a:rPr>
              <a:t> de una red)</a:t>
            </a:r>
          </a:p>
          <a:p>
            <a:pPr algn="just" defTabSz="914400">
              <a:lnSpc>
                <a:spcPct val="90000"/>
              </a:lnSpc>
              <a:spcAft>
                <a:spcPts val="600"/>
              </a:spcAft>
            </a:pPr>
            <a:endParaRPr lang="en-US" altLang="ko-KR" sz="1600" dirty="0">
              <a:solidFill>
                <a:schemeClr val="bg1"/>
              </a:solidFill>
            </a:endParaRPr>
          </a:p>
          <a:p>
            <a:pPr marL="285750" indent="-285750" algn="just" defTabSz="914400">
              <a:lnSpc>
                <a:spcPct val="90000"/>
              </a:lnSpc>
              <a:spcAft>
                <a:spcPts val="600"/>
              </a:spcAft>
              <a:buFont typeface="Arial" panose="020B0604020202020204" pitchFamily="34" charset="0"/>
              <a:buChar char="•"/>
            </a:pPr>
            <a:r>
              <a:rPr lang="en-US" altLang="ko-KR" sz="1600" dirty="0" err="1">
                <a:solidFill>
                  <a:schemeClr val="bg1"/>
                </a:solidFill>
              </a:rPr>
              <a:t>Recibe</a:t>
            </a:r>
            <a:r>
              <a:rPr lang="en-US" altLang="ko-KR" sz="1600" dirty="0">
                <a:solidFill>
                  <a:schemeClr val="bg1"/>
                </a:solidFill>
              </a:rPr>
              <a:t> </a:t>
            </a:r>
            <a:r>
              <a:rPr lang="en-US" altLang="ko-KR" sz="1600" dirty="0" err="1">
                <a:solidFill>
                  <a:schemeClr val="bg1"/>
                </a:solidFill>
              </a:rPr>
              <a:t>como</a:t>
            </a:r>
            <a:r>
              <a:rPr lang="en-US" altLang="ko-KR" sz="1600" dirty="0">
                <a:solidFill>
                  <a:schemeClr val="bg1"/>
                </a:solidFill>
              </a:rPr>
              <a:t> entrada una </a:t>
            </a:r>
            <a:r>
              <a:rPr lang="en-US" altLang="ko-KR" sz="1600" dirty="0" err="1">
                <a:solidFill>
                  <a:schemeClr val="bg1"/>
                </a:solidFill>
              </a:rPr>
              <a:t>serie</a:t>
            </a:r>
            <a:r>
              <a:rPr lang="en-US" altLang="ko-KR" sz="1600" dirty="0">
                <a:solidFill>
                  <a:schemeClr val="bg1"/>
                </a:solidFill>
              </a:rPr>
              <a:t> de variables que </a:t>
            </a:r>
            <a:r>
              <a:rPr lang="en-US" altLang="ko-KR" sz="1600" dirty="0" err="1">
                <a:solidFill>
                  <a:schemeClr val="bg1"/>
                </a:solidFill>
              </a:rPr>
              <a:t>serán</a:t>
            </a:r>
            <a:r>
              <a:rPr lang="en-US" altLang="ko-KR" sz="1600" dirty="0">
                <a:solidFill>
                  <a:schemeClr val="bg1"/>
                </a:solidFill>
              </a:rPr>
              <a:t> los </a:t>
            </a:r>
            <a:r>
              <a:rPr lang="en-US" altLang="ko-KR" sz="1600" b="1" dirty="0" err="1">
                <a:solidFill>
                  <a:schemeClr val="bg1"/>
                </a:solidFill>
              </a:rPr>
              <a:t>datos</a:t>
            </a:r>
            <a:r>
              <a:rPr lang="en-US" altLang="ko-KR" sz="1600" b="1" dirty="0">
                <a:solidFill>
                  <a:schemeClr val="bg1"/>
                </a:solidFill>
              </a:rPr>
              <a:t> de entrada</a:t>
            </a:r>
            <a:r>
              <a:rPr lang="en-US" altLang="ko-KR" sz="1600" dirty="0">
                <a:solidFill>
                  <a:schemeClr val="bg1"/>
                </a:solidFill>
              </a:rPr>
              <a:t> de </a:t>
            </a:r>
            <a:r>
              <a:rPr lang="en-US" altLang="ko-KR" sz="1600" dirty="0" err="1">
                <a:solidFill>
                  <a:schemeClr val="bg1"/>
                </a:solidFill>
              </a:rPr>
              <a:t>nuestro</a:t>
            </a:r>
            <a:r>
              <a:rPr lang="en-US" altLang="ko-KR" sz="1600" dirty="0">
                <a:solidFill>
                  <a:schemeClr val="bg1"/>
                </a:solidFill>
              </a:rPr>
              <a:t> </a:t>
            </a:r>
            <a:r>
              <a:rPr lang="en-US" altLang="ko-KR" sz="1600" dirty="0" err="1">
                <a:solidFill>
                  <a:schemeClr val="bg1"/>
                </a:solidFill>
              </a:rPr>
              <a:t>modelo</a:t>
            </a:r>
            <a:r>
              <a:rPr lang="en-US" altLang="ko-KR" sz="1600" dirty="0">
                <a:solidFill>
                  <a:schemeClr val="bg1"/>
                </a:solidFill>
              </a:rPr>
              <a:t>.</a:t>
            </a:r>
          </a:p>
          <a:p>
            <a:pPr marL="285750" indent="-285750" algn="just" defTabSz="914400">
              <a:lnSpc>
                <a:spcPct val="90000"/>
              </a:lnSpc>
              <a:spcAft>
                <a:spcPts val="600"/>
              </a:spcAft>
              <a:buFont typeface="Arial" panose="020B0604020202020204" pitchFamily="34" charset="0"/>
              <a:buChar char="•"/>
            </a:pPr>
            <a:r>
              <a:rPr lang="en-US" altLang="ko-KR" sz="1600" dirty="0">
                <a:solidFill>
                  <a:schemeClr val="bg1"/>
                </a:solidFill>
              </a:rPr>
              <a:t>También </a:t>
            </a:r>
            <a:r>
              <a:rPr lang="en-US" altLang="ko-KR" sz="1600" dirty="0" err="1">
                <a:solidFill>
                  <a:schemeClr val="bg1"/>
                </a:solidFill>
              </a:rPr>
              <a:t>cuenta</a:t>
            </a:r>
            <a:r>
              <a:rPr lang="en-US" altLang="ko-KR" sz="1600" dirty="0">
                <a:solidFill>
                  <a:schemeClr val="bg1"/>
                </a:solidFill>
              </a:rPr>
              <a:t> con una </a:t>
            </a:r>
            <a:r>
              <a:rPr lang="en-US" altLang="ko-KR" sz="1600" dirty="0" err="1">
                <a:solidFill>
                  <a:schemeClr val="bg1"/>
                </a:solidFill>
              </a:rPr>
              <a:t>constante</a:t>
            </a:r>
            <a:r>
              <a:rPr lang="en-US" altLang="ko-KR" sz="1600" dirty="0">
                <a:solidFill>
                  <a:schemeClr val="bg1"/>
                </a:solidFill>
              </a:rPr>
              <a:t> </a:t>
            </a:r>
            <a:r>
              <a:rPr lang="en-US" altLang="ko-KR" sz="1600" dirty="0" err="1">
                <a:solidFill>
                  <a:schemeClr val="bg1"/>
                </a:solidFill>
              </a:rPr>
              <a:t>denominada</a:t>
            </a:r>
            <a:r>
              <a:rPr lang="en-US" altLang="ko-KR" sz="1600">
                <a:solidFill>
                  <a:schemeClr val="bg1"/>
                </a:solidFill>
              </a:rPr>
              <a:t> </a:t>
            </a:r>
            <a:r>
              <a:rPr lang="en-US" altLang="ko-KR" sz="1600" b="1">
                <a:solidFill>
                  <a:schemeClr val="bg1"/>
                </a:solidFill>
              </a:rPr>
              <a:t>bias</a:t>
            </a:r>
            <a:r>
              <a:rPr lang="en-US" altLang="ko-KR" sz="1600">
                <a:solidFill>
                  <a:schemeClr val="bg1"/>
                </a:solidFill>
              </a:rPr>
              <a:t> </a:t>
            </a:r>
            <a:r>
              <a:rPr lang="en-US" altLang="ko-KR" sz="1600" dirty="0">
                <a:solidFill>
                  <a:schemeClr val="bg1"/>
                </a:solidFill>
              </a:rPr>
              <a:t>o </a:t>
            </a:r>
            <a:r>
              <a:rPr lang="en-US" altLang="ko-KR" sz="1600" dirty="0" err="1">
                <a:solidFill>
                  <a:schemeClr val="bg1"/>
                </a:solidFill>
              </a:rPr>
              <a:t>sesgo</a:t>
            </a:r>
            <a:endParaRPr lang="en-US" altLang="ko-KR" sz="1600" dirty="0">
              <a:solidFill>
                <a:schemeClr val="bg1"/>
              </a:solidFill>
            </a:endParaRPr>
          </a:p>
          <a:p>
            <a:pPr marL="285750" indent="-285750" algn="just" defTabSz="914400">
              <a:lnSpc>
                <a:spcPct val="90000"/>
              </a:lnSpc>
              <a:spcAft>
                <a:spcPts val="600"/>
              </a:spcAft>
              <a:buFont typeface="Arial" panose="020B0604020202020204" pitchFamily="34" charset="0"/>
              <a:buChar char="•"/>
            </a:pPr>
            <a:r>
              <a:rPr lang="en-US" altLang="ko-KR" sz="1600" dirty="0" err="1">
                <a:solidFill>
                  <a:schemeClr val="bg1"/>
                </a:solidFill>
              </a:rPr>
              <a:t>Utiliza</a:t>
            </a:r>
            <a:r>
              <a:rPr lang="en-US" altLang="ko-KR" sz="1600" dirty="0">
                <a:solidFill>
                  <a:schemeClr val="bg1"/>
                </a:solidFill>
              </a:rPr>
              <a:t> </a:t>
            </a:r>
            <a:r>
              <a:rPr lang="en-US" altLang="ko-KR" sz="1600" dirty="0" err="1">
                <a:solidFill>
                  <a:schemeClr val="bg1"/>
                </a:solidFill>
              </a:rPr>
              <a:t>unos</a:t>
            </a:r>
            <a:r>
              <a:rPr lang="en-US" altLang="ko-KR" sz="1600" dirty="0">
                <a:solidFill>
                  <a:schemeClr val="bg1"/>
                </a:solidFill>
              </a:rPr>
              <a:t> </a:t>
            </a:r>
            <a:r>
              <a:rPr lang="en-US" altLang="ko-KR" sz="1600" b="1" dirty="0">
                <a:solidFill>
                  <a:schemeClr val="bg1"/>
                </a:solidFill>
              </a:rPr>
              <a:t>pesos</a:t>
            </a:r>
            <a:r>
              <a:rPr lang="en-US" altLang="ko-KR" sz="1600" dirty="0">
                <a:solidFill>
                  <a:schemeClr val="bg1"/>
                </a:solidFill>
              </a:rPr>
              <a:t> para </a:t>
            </a:r>
            <a:r>
              <a:rPr lang="en-US" altLang="ko-KR" sz="1600" dirty="0" err="1">
                <a:solidFill>
                  <a:schemeClr val="bg1"/>
                </a:solidFill>
              </a:rPr>
              <a:t>modelar</a:t>
            </a:r>
            <a:r>
              <a:rPr lang="en-US" altLang="ko-KR" sz="1600" dirty="0">
                <a:solidFill>
                  <a:schemeClr val="bg1"/>
                </a:solidFill>
              </a:rPr>
              <a:t> las entradas</a:t>
            </a:r>
          </a:p>
          <a:p>
            <a:pPr marL="285750" indent="-285750" algn="just" defTabSz="914400">
              <a:lnSpc>
                <a:spcPct val="90000"/>
              </a:lnSpc>
              <a:spcAft>
                <a:spcPts val="600"/>
              </a:spcAft>
              <a:buFont typeface="Arial" panose="020B0604020202020204" pitchFamily="34" charset="0"/>
              <a:buChar char="•"/>
            </a:pPr>
            <a:r>
              <a:rPr lang="en-US" altLang="ko-KR" sz="1600" dirty="0" err="1">
                <a:solidFill>
                  <a:schemeClr val="bg1"/>
                </a:solidFill>
              </a:rPr>
              <a:t>Calcula</a:t>
            </a:r>
            <a:r>
              <a:rPr lang="en-US" altLang="ko-KR" sz="1600" dirty="0">
                <a:solidFill>
                  <a:schemeClr val="bg1"/>
                </a:solidFill>
              </a:rPr>
              <a:t> una </a:t>
            </a:r>
            <a:r>
              <a:rPr lang="en-US" altLang="ko-KR" sz="1600" b="1" dirty="0" err="1">
                <a:solidFill>
                  <a:schemeClr val="bg1"/>
                </a:solidFill>
              </a:rPr>
              <a:t>suma</a:t>
            </a:r>
            <a:r>
              <a:rPr lang="en-US" altLang="ko-KR" sz="1600" b="1" dirty="0">
                <a:solidFill>
                  <a:schemeClr val="bg1"/>
                </a:solidFill>
              </a:rPr>
              <a:t> </a:t>
            </a:r>
            <a:r>
              <a:rPr lang="en-US" altLang="ko-KR" sz="1600" b="1" dirty="0" err="1">
                <a:solidFill>
                  <a:schemeClr val="bg1"/>
                </a:solidFill>
              </a:rPr>
              <a:t>ponderada</a:t>
            </a:r>
            <a:endParaRPr lang="en-US" altLang="ko-KR" sz="1600" b="1" dirty="0">
              <a:solidFill>
                <a:schemeClr val="bg1"/>
              </a:solidFill>
            </a:endParaRPr>
          </a:p>
          <a:p>
            <a:pPr marL="285750" indent="-285750" algn="just" defTabSz="914400">
              <a:lnSpc>
                <a:spcPct val="90000"/>
              </a:lnSpc>
              <a:spcAft>
                <a:spcPts val="600"/>
              </a:spcAft>
              <a:buFont typeface="Arial" panose="020B0604020202020204" pitchFamily="34" charset="0"/>
              <a:buChar char="•"/>
            </a:pPr>
            <a:r>
              <a:rPr lang="en-US" altLang="ko-KR" sz="1600" dirty="0" err="1">
                <a:solidFill>
                  <a:schemeClr val="bg1"/>
                </a:solidFill>
              </a:rPr>
              <a:t>Aplica</a:t>
            </a:r>
            <a:r>
              <a:rPr lang="en-US" altLang="ko-KR" sz="1600" dirty="0">
                <a:solidFill>
                  <a:schemeClr val="bg1"/>
                </a:solidFill>
              </a:rPr>
              <a:t> una </a:t>
            </a:r>
            <a:r>
              <a:rPr lang="en-US" altLang="ko-KR" sz="1600" b="1" dirty="0" err="1">
                <a:solidFill>
                  <a:schemeClr val="bg1"/>
                </a:solidFill>
              </a:rPr>
              <a:t>función</a:t>
            </a:r>
            <a:r>
              <a:rPr lang="en-US" altLang="ko-KR" sz="1600" b="1" dirty="0">
                <a:solidFill>
                  <a:schemeClr val="bg1"/>
                </a:solidFill>
              </a:rPr>
              <a:t> de </a:t>
            </a:r>
            <a:r>
              <a:rPr lang="en-US" altLang="ko-KR" sz="1600" b="1" dirty="0" err="1">
                <a:solidFill>
                  <a:schemeClr val="bg1"/>
                </a:solidFill>
              </a:rPr>
              <a:t>activación</a:t>
            </a:r>
            <a:r>
              <a:rPr lang="en-US" altLang="ko-KR" sz="1600" dirty="0">
                <a:solidFill>
                  <a:schemeClr val="bg1"/>
                </a:solidFill>
              </a:rPr>
              <a:t> para </a:t>
            </a:r>
            <a:r>
              <a:rPr lang="en-US" altLang="ko-KR" sz="1600" dirty="0" err="1">
                <a:solidFill>
                  <a:schemeClr val="bg1"/>
                </a:solidFill>
              </a:rPr>
              <a:t>calcular</a:t>
            </a:r>
            <a:r>
              <a:rPr lang="en-US" altLang="ko-KR" sz="1600" dirty="0">
                <a:solidFill>
                  <a:schemeClr val="bg1"/>
                </a:solidFill>
              </a:rPr>
              <a:t> la </a:t>
            </a:r>
            <a:r>
              <a:rPr lang="en-US" altLang="ko-KR" sz="1600" dirty="0" err="1">
                <a:solidFill>
                  <a:schemeClr val="bg1"/>
                </a:solidFill>
              </a:rPr>
              <a:t>salida</a:t>
            </a:r>
            <a:endParaRPr lang="en-US" altLang="ko-KR" sz="1600" dirty="0">
              <a:solidFill>
                <a:schemeClr val="bg1"/>
              </a:solidFill>
            </a:endParaRPr>
          </a:p>
        </p:txBody>
      </p:sp>
      <p:sp>
        <p:nvSpPr>
          <p:cNvPr id="8" name="TextBox 27">
            <a:hlinkClick r:id="rId3"/>
            <a:extLst>
              <a:ext uri="{FF2B5EF4-FFF2-40B4-BE49-F238E27FC236}">
                <a16:creationId xmlns:a16="http://schemas.microsoft.com/office/drawing/2014/main" id="{BB3A1222-0794-4472-A6D0-4D0BCC3B9936}"/>
              </a:ext>
            </a:extLst>
          </p:cNvPr>
          <p:cNvSpPr txBox="1"/>
          <p:nvPr/>
        </p:nvSpPr>
        <p:spPr>
          <a:xfrm>
            <a:off x="1803280" y="5796402"/>
            <a:ext cx="1645921"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Video</a:t>
            </a:r>
            <a:endParaRPr lang="ko-KR" altLang="en-US" sz="2800" b="1" dirty="0">
              <a:solidFill>
                <a:schemeClr val="accent1"/>
              </a:solidFill>
              <a:cs typeface="Arial" pitchFamily="34" charset="0"/>
            </a:endParaRPr>
          </a:p>
        </p:txBody>
      </p:sp>
      <p:pic>
        <p:nvPicPr>
          <p:cNvPr id="5" name="Imagen 4">
            <a:extLst>
              <a:ext uri="{FF2B5EF4-FFF2-40B4-BE49-F238E27FC236}">
                <a16:creationId xmlns:a16="http://schemas.microsoft.com/office/drawing/2014/main" id="{4EF765BF-8E79-4201-966D-5206509E7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463" y="1715691"/>
            <a:ext cx="6454108" cy="3413706"/>
          </a:xfrm>
          <a:prstGeom prst="rect">
            <a:avLst/>
          </a:prstGeom>
        </p:spPr>
      </p:pic>
    </p:spTree>
    <p:extLst>
      <p:ext uri="{BB962C8B-B14F-4D97-AF65-F5344CB8AC3E}">
        <p14:creationId xmlns:p14="http://schemas.microsoft.com/office/powerpoint/2010/main" val="290352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lnSpcReduction="10000"/>
          </a:bodyPr>
          <a:lstStyle/>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r>
              <a:rPr lang="es-ES" altLang="ko-KR" sz="3200" b="1" dirty="0">
                <a:solidFill>
                  <a:schemeClr val="accent1"/>
                </a:solidFill>
              </a:rPr>
              <a:t>Y, ¿Con esto basta?</a:t>
            </a:r>
          </a:p>
          <a:p>
            <a:pPr algn="ctr" defTabSz="914400">
              <a:lnSpc>
                <a:spcPct val="90000"/>
              </a:lnSpc>
              <a:spcAft>
                <a:spcPts val="600"/>
              </a:spcAft>
            </a:pPr>
            <a:r>
              <a:rPr lang="es-ES" altLang="ko-KR" sz="3200" b="1" dirty="0">
                <a:solidFill>
                  <a:srgbClr val="FF0000"/>
                </a:solidFill>
              </a:rPr>
              <a:t>NO</a:t>
            </a:r>
          </a:p>
          <a:p>
            <a:pPr algn="ctr" defTabSz="914400">
              <a:lnSpc>
                <a:spcPct val="90000"/>
              </a:lnSpc>
              <a:spcAft>
                <a:spcPts val="600"/>
              </a:spcAft>
            </a:pPr>
            <a:r>
              <a:rPr lang="es-ES" altLang="ko-KR" sz="3200" b="1" dirty="0">
                <a:solidFill>
                  <a:schemeClr val="accent1"/>
                </a:solidFill>
              </a:rPr>
              <a:t>Esto basta para la última capa de nuestra red.</a:t>
            </a:r>
          </a:p>
          <a:p>
            <a:pPr algn="ctr" defTabSz="914400">
              <a:lnSpc>
                <a:spcPct val="90000"/>
              </a:lnSpc>
              <a:spcAft>
                <a:spcPts val="600"/>
              </a:spcAft>
            </a:pPr>
            <a:r>
              <a:rPr lang="es-ES" altLang="ko-KR" sz="3200" b="1" dirty="0">
                <a:solidFill>
                  <a:schemeClr val="accent1"/>
                </a:solidFill>
              </a:rPr>
              <a:t>¿Por qué?</a:t>
            </a:r>
          </a:p>
        </p:txBody>
      </p:sp>
      <p:pic>
        <p:nvPicPr>
          <p:cNvPr id="3" name="Imagen 2">
            <a:extLst>
              <a:ext uri="{FF2B5EF4-FFF2-40B4-BE49-F238E27FC236}">
                <a16:creationId xmlns:a16="http://schemas.microsoft.com/office/drawing/2014/main" id="{34A18F68-ED22-4D93-A964-8D43041D3334}"/>
              </a:ext>
            </a:extLst>
          </p:cNvPr>
          <p:cNvPicPr>
            <a:picLocks noChangeAspect="1"/>
          </p:cNvPicPr>
          <p:nvPr/>
        </p:nvPicPr>
        <p:blipFill>
          <a:blip r:embed="rId3"/>
          <a:stretch>
            <a:fillRect/>
          </a:stretch>
        </p:blipFill>
        <p:spPr>
          <a:xfrm>
            <a:off x="6211769" y="3684289"/>
            <a:ext cx="5290118" cy="2690776"/>
          </a:xfrm>
          <a:prstGeom prst="rect">
            <a:avLst/>
          </a:prstGeom>
          <a:ln>
            <a:noFill/>
          </a:ln>
          <a:effectLst>
            <a:softEdge rad="112500"/>
          </a:effectLst>
        </p:spPr>
      </p:pic>
      <p:sp>
        <p:nvSpPr>
          <p:cNvPr id="4" name="Bocadillo: rectángulo con esquinas redondeadas 3">
            <a:extLst>
              <a:ext uri="{FF2B5EF4-FFF2-40B4-BE49-F238E27FC236}">
                <a16:creationId xmlns:a16="http://schemas.microsoft.com/office/drawing/2014/main" id="{30B63978-D0F7-4972-A3B9-01A3FE0D59B0}"/>
              </a:ext>
            </a:extLst>
          </p:cNvPr>
          <p:cNvSpPr/>
          <p:nvPr/>
        </p:nvSpPr>
        <p:spPr>
          <a:xfrm>
            <a:off x="5569076" y="1115683"/>
            <a:ext cx="4161520" cy="2415396"/>
          </a:xfrm>
          <a:prstGeom prst="wedgeRoundRectCallout">
            <a:avLst>
              <a:gd name="adj1" fmla="val 34324"/>
              <a:gd name="adj2" fmla="val 98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 una neurona no tiene la culpa o tiene poca culpa del mal resultado obtenido por una neurona de la capa siguiente, </a:t>
            </a:r>
            <a:r>
              <a:rPr lang="es-ES" b="1" dirty="0"/>
              <a:t>no tiene sentido que la culpemos por igual a otras que añadan mayor error</a:t>
            </a:r>
          </a:p>
        </p:txBody>
      </p:sp>
      <p:sp>
        <p:nvSpPr>
          <p:cNvPr id="9" name="TextBox 27">
            <a:hlinkClick r:id="rId4"/>
            <a:extLst>
              <a:ext uri="{FF2B5EF4-FFF2-40B4-BE49-F238E27FC236}">
                <a16:creationId xmlns:a16="http://schemas.microsoft.com/office/drawing/2014/main" id="{61E4D428-6E5A-4E56-AC8F-47E9D13BE89B}"/>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0" name="TextBox 27">
            <a:hlinkClick r:id="rId5"/>
            <a:extLst>
              <a:ext uri="{FF2B5EF4-FFF2-40B4-BE49-F238E27FC236}">
                <a16:creationId xmlns:a16="http://schemas.microsoft.com/office/drawing/2014/main" id="{07753E0A-C4B3-42C7-ADA7-459DA2DC5C17}"/>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Tree>
    <p:extLst>
      <p:ext uri="{BB962C8B-B14F-4D97-AF65-F5344CB8AC3E}">
        <p14:creationId xmlns:p14="http://schemas.microsoft.com/office/powerpoint/2010/main" val="2876861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FA45D90-B469-4E73-8FD9-6F501D5D09EB}"/>
              </a:ext>
            </a:extLst>
          </p:cNvPr>
          <p:cNvPicPr>
            <a:picLocks noChangeAspect="1"/>
          </p:cNvPicPr>
          <p:nvPr/>
        </p:nvPicPr>
        <p:blipFill>
          <a:blip r:embed="rId3"/>
          <a:stretch>
            <a:fillRect/>
          </a:stretch>
        </p:blipFill>
        <p:spPr>
          <a:xfrm>
            <a:off x="6211767" y="3664505"/>
            <a:ext cx="5290119" cy="2785178"/>
          </a:xfrm>
          <a:prstGeom prst="rect">
            <a:avLst/>
          </a:prstGeom>
          <a:ln>
            <a:noFill/>
          </a:ln>
          <a:effectLst>
            <a:softEdge rad="112500"/>
          </a:effectLst>
        </p:spPr>
      </p:pic>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2690776"/>
          </a:xfrm>
          <a:prstGeom prst="rect">
            <a:avLst/>
          </a:prstGeom>
        </p:spPr>
        <p:txBody>
          <a:bodyPr vert="horz" lIns="91440" tIns="45720" rIns="91440" bIns="45720" rtlCol="0" anchor="t">
            <a:normAutofit fontScale="92500" lnSpcReduction="10000"/>
          </a:bodyPr>
          <a:lstStyle/>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r>
              <a:rPr lang="es-ES" altLang="ko-KR" sz="3200" b="1" dirty="0">
                <a:solidFill>
                  <a:schemeClr val="accent1"/>
                </a:solidFill>
              </a:rPr>
              <a:t>Esto es lo mismo que decir que cada neurona se deberá responsabilizar de la parte proporcional de culpa que tiene en el mal resultado de su capa siguiente:</a:t>
            </a:r>
          </a:p>
        </p:txBody>
      </p:sp>
      <p:sp>
        <p:nvSpPr>
          <p:cNvPr id="12" name="TextBox 27">
            <a:hlinkClick r:id="rId4"/>
            <a:extLst>
              <a:ext uri="{FF2B5EF4-FFF2-40B4-BE49-F238E27FC236}">
                <a16:creationId xmlns:a16="http://schemas.microsoft.com/office/drawing/2014/main" id="{3BE86CAC-8234-43FF-ABC7-A3335AC4F67F}"/>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3" name="TextBox 27">
            <a:hlinkClick r:id="rId5"/>
            <a:extLst>
              <a:ext uri="{FF2B5EF4-FFF2-40B4-BE49-F238E27FC236}">
                <a16:creationId xmlns:a16="http://schemas.microsoft.com/office/drawing/2014/main" id="{5835DE3B-AF22-45DD-87B8-00B5F62E8FF0}"/>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Tree>
    <p:extLst>
      <p:ext uri="{BB962C8B-B14F-4D97-AF65-F5344CB8AC3E}">
        <p14:creationId xmlns:p14="http://schemas.microsoft.com/office/powerpoint/2010/main" val="2152402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5083168"/>
          </a:xfrm>
          <a:prstGeom prst="rect">
            <a:avLst/>
          </a:prstGeom>
        </p:spPr>
        <p:txBody>
          <a:bodyPr vert="horz" lIns="91440" tIns="45720" rIns="91440" bIns="45720" rtlCol="0" anchor="t">
            <a:normAutofit/>
          </a:bodyPr>
          <a:lstStyle/>
          <a:p>
            <a:pPr algn="ctr" defTabSz="914400">
              <a:lnSpc>
                <a:spcPct val="90000"/>
              </a:lnSpc>
              <a:spcAft>
                <a:spcPts val="600"/>
              </a:spcAft>
            </a:pPr>
            <a:r>
              <a:rPr lang="es-ES" altLang="ko-KR" sz="2000" b="1" dirty="0">
                <a:solidFill>
                  <a:schemeClr val="accent1"/>
                </a:solidFill>
              </a:rPr>
              <a:t>Para lograrlo, tendremos que modificar las expresiones que utilizamos en la capa final:</a:t>
            </a: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p:txBody>
      </p:sp>
      <p:sp>
        <p:nvSpPr>
          <p:cNvPr id="12" name="Rectángulo: esquinas redondeadas 11">
            <a:extLst>
              <a:ext uri="{FF2B5EF4-FFF2-40B4-BE49-F238E27FC236}">
                <a16:creationId xmlns:a16="http://schemas.microsoft.com/office/drawing/2014/main" id="{4ACB3D42-ED17-4E64-A42F-4D57FCDDCB5A}"/>
              </a:ext>
            </a:extLst>
          </p:cNvPr>
          <p:cNvSpPr/>
          <p:nvPr/>
        </p:nvSpPr>
        <p:spPr>
          <a:xfrm>
            <a:off x="7884000" y="1805796"/>
            <a:ext cx="4083750" cy="184605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Delta</a:t>
            </a:r>
            <a:r>
              <a:rPr lang="es-ES" dirty="0">
                <a:solidFill>
                  <a:schemeClr val="bg1"/>
                </a:solidFill>
              </a:rPr>
              <a:t> = 		</a:t>
            </a:r>
          </a:p>
          <a:p>
            <a:pPr algn="ctr"/>
            <a:endParaRPr lang="es-ES" dirty="0">
              <a:solidFill>
                <a:schemeClr val="bg1"/>
              </a:solidFill>
            </a:endParaRPr>
          </a:p>
          <a:p>
            <a:pPr algn="ctr"/>
            <a:r>
              <a:rPr lang="es-ES" b="1" dirty="0">
                <a:solidFill>
                  <a:schemeClr val="bg1"/>
                </a:solidFill>
              </a:rPr>
              <a:t>W</a:t>
            </a:r>
            <a:r>
              <a:rPr lang="es-ES" dirty="0">
                <a:solidFill>
                  <a:schemeClr val="bg1"/>
                </a:solidFill>
              </a:rPr>
              <a:t> = W – </a:t>
            </a:r>
            <a:r>
              <a:rPr lang="es-ES" dirty="0" err="1">
                <a:solidFill>
                  <a:schemeClr val="bg1"/>
                </a:solidFill>
              </a:rPr>
              <a:t>input_capa.T</a:t>
            </a:r>
            <a:r>
              <a:rPr lang="es-ES" dirty="0">
                <a:solidFill>
                  <a:schemeClr val="bg1"/>
                </a:solidFill>
              </a:rPr>
              <a:t> @ Delta * RA</a:t>
            </a:r>
          </a:p>
          <a:p>
            <a:pPr algn="ctr"/>
            <a:r>
              <a:rPr lang="es-ES" b="1" dirty="0" err="1">
                <a:solidFill>
                  <a:schemeClr val="bg1"/>
                </a:solidFill>
              </a:rPr>
              <a:t>Bias</a:t>
            </a:r>
            <a:r>
              <a:rPr lang="es-ES" dirty="0">
                <a:solidFill>
                  <a:schemeClr val="bg1"/>
                </a:solidFill>
              </a:rPr>
              <a:t> = </a:t>
            </a:r>
            <a:r>
              <a:rPr lang="es-ES" dirty="0" err="1">
                <a:solidFill>
                  <a:schemeClr val="bg1"/>
                </a:solidFill>
              </a:rPr>
              <a:t>Bias</a:t>
            </a:r>
            <a:r>
              <a:rPr lang="es-ES" dirty="0">
                <a:solidFill>
                  <a:schemeClr val="bg1"/>
                </a:solidFill>
              </a:rPr>
              <a:t> – media(Delta) * RA</a:t>
            </a:r>
          </a:p>
        </p:txBody>
      </p:sp>
      <p:pic>
        <p:nvPicPr>
          <p:cNvPr id="13" name="Imagen 12">
            <a:extLst>
              <a:ext uri="{FF2B5EF4-FFF2-40B4-BE49-F238E27FC236}">
                <a16:creationId xmlns:a16="http://schemas.microsoft.com/office/drawing/2014/main" id="{F88353F3-DA24-4BF9-AE6D-D33790969904}"/>
              </a:ext>
            </a:extLst>
          </p:cNvPr>
          <p:cNvPicPr>
            <a:picLocks noChangeAspect="1"/>
          </p:cNvPicPr>
          <p:nvPr/>
        </p:nvPicPr>
        <p:blipFill>
          <a:blip r:embed="rId3"/>
          <a:stretch>
            <a:fillRect/>
          </a:stretch>
        </p:blipFill>
        <p:spPr>
          <a:xfrm>
            <a:off x="9901394" y="1905187"/>
            <a:ext cx="1287176" cy="763250"/>
          </a:xfrm>
          <a:prstGeom prst="rect">
            <a:avLst/>
          </a:prstGeom>
        </p:spPr>
      </p:pic>
      <p:pic>
        <p:nvPicPr>
          <p:cNvPr id="14" name="Imagen 13">
            <a:extLst>
              <a:ext uri="{FF2B5EF4-FFF2-40B4-BE49-F238E27FC236}">
                <a16:creationId xmlns:a16="http://schemas.microsoft.com/office/drawing/2014/main" id="{616B7299-8953-4DA8-97CF-9959783C2BFE}"/>
              </a:ext>
            </a:extLst>
          </p:cNvPr>
          <p:cNvPicPr>
            <a:picLocks noChangeAspect="1"/>
          </p:cNvPicPr>
          <p:nvPr/>
        </p:nvPicPr>
        <p:blipFill>
          <a:blip r:embed="rId4"/>
          <a:stretch>
            <a:fillRect/>
          </a:stretch>
        </p:blipFill>
        <p:spPr>
          <a:xfrm>
            <a:off x="5037963" y="1948424"/>
            <a:ext cx="2600416" cy="1560798"/>
          </a:xfrm>
          <a:prstGeom prst="rect">
            <a:avLst/>
          </a:prstGeom>
        </p:spPr>
      </p:pic>
      <p:sp>
        <p:nvSpPr>
          <p:cNvPr id="15" name="TextBox 27">
            <a:hlinkClick r:id="rId5"/>
            <a:extLst>
              <a:ext uri="{FF2B5EF4-FFF2-40B4-BE49-F238E27FC236}">
                <a16:creationId xmlns:a16="http://schemas.microsoft.com/office/drawing/2014/main" id="{522A6696-F85B-4BFC-884A-AE1CCB4A9C8A}"/>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7" name="TextBox 27">
            <a:hlinkClick r:id="rId6"/>
            <a:extLst>
              <a:ext uri="{FF2B5EF4-FFF2-40B4-BE49-F238E27FC236}">
                <a16:creationId xmlns:a16="http://schemas.microsoft.com/office/drawing/2014/main" id="{992B6166-07D9-47BE-B696-F5D55FF52B4D}"/>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Tree>
    <p:extLst>
      <p:ext uri="{BB962C8B-B14F-4D97-AF65-F5344CB8AC3E}">
        <p14:creationId xmlns:p14="http://schemas.microsoft.com/office/powerpoint/2010/main" val="3510678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892992" y="1007081"/>
            <a:ext cx="5658929" cy="5083168"/>
          </a:xfrm>
          <a:prstGeom prst="rect">
            <a:avLst/>
          </a:prstGeom>
        </p:spPr>
        <p:txBody>
          <a:bodyPr vert="horz" lIns="91440" tIns="45720" rIns="91440" bIns="45720" rtlCol="0" anchor="t">
            <a:normAutofit/>
          </a:bodyPr>
          <a:lstStyle/>
          <a:p>
            <a:pPr algn="ctr" defTabSz="914400">
              <a:lnSpc>
                <a:spcPct val="90000"/>
              </a:lnSpc>
              <a:spcAft>
                <a:spcPts val="600"/>
              </a:spcAft>
            </a:pPr>
            <a:r>
              <a:rPr lang="es-ES" altLang="ko-KR" sz="2000" b="1" dirty="0">
                <a:solidFill>
                  <a:schemeClr val="accent1"/>
                </a:solidFill>
              </a:rPr>
              <a:t>Para lograrlo, tendremos que modificar las expresiones que utilizamos en la capa final:</a:t>
            </a: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endParaRPr lang="es-ES" altLang="ko-KR" sz="2000" b="1" dirty="0">
              <a:solidFill>
                <a:schemeClr val="accent1"/>
              </a:solidFill>
            </a:endParaRPr>
          </a:p>
          <a:p>
            <a:pPr algn="ctr" defTabSz="914400">
              <a:lnSpc>
                <a:spcPct val="90000"/>
              </a:lnSpc>
              <a:spcAft>
                <a:spcPts val="600"/>
              </a:spcAft>
            </a:pPr>
            <a:r>
              <a:rPr lang="es-ES" altLang="ko-KR" sz="2000" b="1" dirty="0">
                <a:solidFill>
                  <a:schemeClr val="accent1"/>
                </a:solidFill>
              </a:rPr>
              <a:t>Esto principalmente es porque las capas inicial e intermedias, </a:t>
            </a:r>
            <a:r>
              <a:rPr lang="es-ES" altLang="ko-KR" sz="2000" b="1" u="sng" dirty="0">
                <a:solidFill>
                  <a:schemeClr val="accent1"/>
                </a:solidFill>
              </a:rPr>
              <a:t>no tienen el mismo peso en el cambio de la función de coste</a:t>
            </a:r>
            <a:r>
              <a:rPr lang="es-ES" altLang="ko-KR" sz="2000" b="1" dirty="0">
                <a:solidFill>
                  <a:schemeClr val="accent1"/>
                </a:solidFill>
              </a:rPr>
              <a:t> sino que </a:t>
            </a:r>
            <a:r>
              <a:rPr lang="es-ES" altLang="ko-KR" sz="2000" b="1" u="sng" dirty="0">
                <a:solidFill>
                  <a:schemeClr val="accent1"/>
                </a:solidFill>
              </a:rPr>
              <a:t>dependen del resultado de sus capas posteriores</a:t>
            </a:r>
            <a:r>
              <a:rPr lang="es-ES" altLang="ko-KR" sz="2000" b="1" dirty="0">
                <a:solidFill>
                  <a:schemeClr val="accent1"/>
                </a:solidFill>
              </a:rPr>
              <a:t>:</a:t>
            </a:r>
          </a:p>
          <a:p>
            <a:pPr algn="ctr" defTabSz="914400">
              <a:lnSpc>
                <a:spcPct val="90000"/>
              </a:lnSpc>
              <a:spcAft>
                <a:spcPts val="600"/>
              </a:spcAft>
            </a:pPr>
            <a:endParaRPr lang="es-ES" altLang="ko-KR" sz="2000" b="1" dirty="0">
              <a:solidFill>
                <a:schemeClr val="accent1"/>
              </a:solidFill>
            </a:endParaRPr>
          </a:p>
        </p:txBody>
      </p:sp>
      <p:pic>
        <p:nvPicPr>
          <p:cNvPr id="3" name="Imagen 2">
            <a:extLst>
              <a:ext uri="{FF2B5EF4-FFF2-40B4-BE49-F238E27FC236}">
                <a16:creationId xmlns:a16="http://schemas.microsoft.com/office/drawing/2014/main" id="{ADF40969-DAF4-4A75-8A83-1AFFD187E459}"/>
              </a:ext>
            </a:extLst>
          </p:cNvPr>
          <p:cNvPicPr>
            <a:picLocks noChangeAspect="1"/>
          </p:cNvPicPr>
          <p:nvPr/>
        </p:nvPicPr>
        <p:blipFill>
          <a:blip r:embed="rId3"/>
          <a:stretch>
            <a:fillRect/>
          </a:stretch>
        </p:blipFill>
        <p:spPr>
          <a:xfrm>
            <a:off x="6935638" y="5283247"/>
            <a:ext cx="3733598" cy="1459735"/>
          </a:xfrm>
          <a:prstGeom prst="rect">
            <a:avLst/>
          </a:prstGeom>
          <a:ln>
            <a:noFill/>
          </a:ln>
          <a:effectLst>
            <a:softEdge rad="112500"/>
          </a:effectLst>
        </p:spPr>
      </p:pic>
      <p:sp>
        <p:nvSpPr>
          <p:cNvPr id="12" name="TextBox 27">
            <a:hlinkClick r:id="rId4"/>
            <a:extLst>
              <a:ext uri="{FF2B5EF4-FFF2-40B4-BE49-F238E27FC236}">
                <a16:creationId xmlns:a16="http://schemas.microsoft.com/office/drawing/2014/main" id="{0B736E3F-B687-4B44-838C-56BDFBA6927C}"/>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3" name="TextBox 27">
            <a:hlinkClick r:id="rId5"/>
            <a:extLst>
              <a:ext uri="{FF2B5EF4-FFF2-40B4-BE49-F238E27FC236}">
                <a16:creationId xmlns:a16="http://schemas.microsoft.com/office/drawing/2014/main" id="{C51A15BF-105D-49A1-9F95-221AEBF8C051}"/>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
        <p:nvSpPr>
          <p:cNvPr id="14" name="Rectángulo: esquinas redondeadas 13">
            <a:extLst>
              <a:ext uri="{FF2B5EF4-FFF2-40B4-BE49-F238E27FC236}">
                <a16:creationId xmlns:a16="http://schemas.microsoft.com/office/drawing/2014/main" id="{6E4FC744-8FD6-46E0-8FE2-AC253769979E}"/>
              </a:ext>
            </a:extLst>
          </p:cNvPr>
          <p:cNvSpPr/>
          <p:nvPr/>
        </p:nvSpPr>
        <p:spPr>
          <a:xfrm>
            <a:off x="7884000" y="1805796"/>
            <a:ext cx="4083750" cy="184605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Delta</a:t>
            </a:r>
            <a:r>
              <a:rPr lang="es-ES" dirty="0">
                <a:solidFill>
                  <a:schemeClr val="bg1"/>
                </a:solidFill>
              </a:rPr>
              <a:t> = 		</a:t>
            </a:r>
          </a:p>
          <a:p>
            <a:pPr algn="ctr"/>
            <a:endParaRPr lang="es-ES" dirty="0">
              <a:solidFill>
                <a:schemeClr val="bg1"/>
              </a:solidFill>
            </a:endParaRPr>
          </a:p>
          <a:p>
            <a:pPr algn="ctr"/>
            <a:r>
              <a:rPr lang="es-ES" b="1" dirty="0">
                <a:solidFill>
                  <a:schemeClr val="bg1"/>
                </a:solidFill>
              </a:rPr>
              <a:t>W</a:t>
            </a:r>
            <a:r>
              <a:rPr lang="es-ES" dirty="0">
                <a:solidFill>
                  <a:schemeClr val="bg1"/>
                </a:solidFill>
              </a:rPr>
              <a:t> = W – </a:t>
            </a:r>
            <a:r>
              <a:rPr lang="es-ES" dirty="0" err="1">
                <a:solidFill>
                  <a:schemeClr val="bg1"/>
                </a:solidFill>
              </a:rPr>
              <a:t>input_capa.T</a:t>
            </a:r>
            <a:r>
              <a:rPr lang="es-ES" dirty="0">
                <a:solidFill>
                  <a:schemeClr val="bg1"/>
                </a:solidFill>
              </a:rPr>
              <a:t> @ Delta * RA</a:t>
            </a:r>
          </a:p>
          <a:p>
            <a:pPr algn="ctr"/>
            <a:r>
              <a:rPr lang="es-ES" b="1" dirty="0" err="1">
                <a:solidFill>
                  <a:schemeClr val="bg1"/>
                </a:solidFill>
              </a:rPr>
              <a:t>Bias</a:t>
            </a:r>
            <a:r>
              <a:rPr lang="es-ES" dirty="0">
                <a:solidFill>
                  <a:schemeClr val="bg1"/>
                </a:solidFill>
              </a:rPr>
              <a:t> = </a:t>
            </a:r>
            <a:r>
              <a:rPr lang="es-ES" dirty="0" err="1">
                <a:solidFill>
                  <a:schemeClr val="bg1"/>
                </a:solidFill>
              </a:rPr>
              <a:t>Bias</a:t>
            </a:r>
            <a:r>
              <a:rPr lang="es-ES" dirty="0">
                <a:solidFill>
                  <a:schemeClr val="bg1"/>
                </a:solidFill>
              </a:rPr>
              <a:t> – media(Delta) * RA</a:t>
            </a:r>
          </a:p>
        </p:txBody>
      </p:sp>
      <p:pic>
        <p:nvPicPr>
          <p:cNvPr id="15" name="Imagen 14">
            <a:extLst>
              <a:ext uri="{FF2B5EF4-FFF2-40B4-BE49-F238E27FC236}">
                <a16:creationId xmlns:a16="http://schemas.microsoft.com/office/drawing/2014/main" id="{78D853FF-B230-448F-8955-14D19B393757}"/>
              </a:ext>
            </a:extLst>
          </p:cNvPr>
          <p:cNvPicPr>
            <a:picLocks noChangeAspect="1"/>
          </p:cNvPicPr>
          <p:nvPr/>
        </p:nvPicPr>
        <p:blipFill>
          <a:blip r:embed="rId6"/>
          <a:stretch>
            <a:fillRect/>
          </a:stretch>
        </p:blipFill>
        <p:spPr>
          <a:xfrm>
            <a:off x="9901394" y="1905187"/>
            <a:ext cx="1287176" cy="763250"/>
          </a:xfrm>
          <a:prstGeom prst="rect">
            <a:avLst/>
          </a:prstGeom>
        </p:spPr>
      </p:pic>
      <p:pic>
        <p:nvPicPr>
          <p:cNvPr id="17" name="Imagen 16">
            <a:extLst>
              <a:ext uri="{FF2B5EF4-FFF2-40B4-BE49-F238E27FC236}">
                <a16:creationId xmlns:a16="http://schemas.microsoft.com/office/drawing/2014/main" id="{2CB27C5F-6D96-4630-AB68-18C2ECE9FAB6}"/>
              </a:ext>
            </a:extLst>
          </p:cNvPr>
          <p:cNvPicPr>
            <a:picLocks noChangeAspect="1"/>
          </p:cNvPicPr>
          <p:nvPr/>
        </p:nvPicPr>
        <p:blipFill>
          <a:blip r:embed="rId7"/>
          <a:stretch>
            <a:fillRect/>
          </a:stretch>
        </p:blipFill>
        <p:spPr>
          <a:xfrm>
            <a:off x="5037963" y="1948424"/>
            <a:ext cx="2600416" cy="1560798"/>
          </a:xfrm>
          <a:prstGeom prst="rect">
            <a:avLst/>
          </a:prstGeom>
        </p:spPr>
      </p:pic>
    </p:spTree>
    <p:extLst>
      <p:ext uri="{BB962C8B-B14F-4D97-AF65-F5344CB8AC3E}">
        <p14:creationId xmlns:p14="http://schemas.microsoft.com/office/powerpoint/2010/main" val="2952259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578415" y="1007081"/>
            <a:ext cx="6160653" cy="5083168"/>
          </a:xfrm>
          <a:prstGeom prst="rect">
            <a:avLst/>
          </a:prstGeom>
        </p:spPr>
        <p:txBody>
          <a:bodyPr vert="horz" lIns="91440" tIns="45720" rIns="91440" bIns="45720" rtlCol="0" anchor="t">
            <a:normAutofit/>
          </a:bodyPr>
          <a:lstStyle/>
          <a:p>
            <a:pPr algn="ctr" defTabSz="914400">
              <a:lnSpc>
                <a:spcPct val="90000"/>
              </a:lnSpc>
              <a:spcAft>
                <a:spcPts val="600"/>
              </a:spcAft>
            </a:pPr>
            <a:r>
              <a:rPr lang="es-ES" altLang="ko-KR" sz="2000" b="1" dirty="0">
                <a:solidFill>
                  <a:schemeClr val="accent1"/>
                </a:solidFill>
              </a:rPr>
              <a:t>Antes de asustarnos, revisémoslo con atención:</a:t>
            </a:r>
          </a:p>
        </p:txBody>
      </p:sp>
      <p:pic>
        <p:nvPicPr>
          <p:cNvPr id="3" name="Imagen 2">
            <a:extLst>
              <a:ext uri="{FF2B5EF4-FFF2-40B4-BE49-F238E27FC236}">
                <a16:creationId xmlns:a16="http://schemas.microsoft.com/office/drawing/2014/main" id="{ADF40969-DAF4-4A75-8A83-1AFFD187E459}"/>
              </a:ext>
            </a:extLst>
          </p:cNvPr>
          <p:cNvPicPr>
            <a:picLocks noChangeAspect="1"/>
          </p:cNvPicPr>
          <p:nvPr/>
        </p:nvPicPr>
        <p:blipFill>
          <a:blip r:embed="rId3"/>
          <a:stretch>
            <a:fillRect/>
          </a:stretch>
        </p:blipFill>
        <p:spPr>
          <a:xfrm>
            <a:off x="5578415" y="1653725"/>
            <a:ext cx="6059402" cy="2369061"/>
          </a:xfrm>
          <a:prstGeom prst="rect">
            <a:avLst/>
          </a:prstGeom>
          <a:ln>
            <a:noFill/>
          </a:ln>
          <a:effectLst>
            <a:softEdge rad="112500"/>
          </a:effectLst>
        </p:spPr>
      </p:pic>
      <p:sp>
        <p:nvSpPr>
          <p:cNvPr id="12" name="TextBox 27">
            <a:hlinkClick r:id="rId4"/>
            <a:extLst>
              <a:ext uri="{FF2B5EF4-FFF2-40B4-BE49-F238E27FC236}">
                <a16:creationId xmlns:a16="http://schemas.microsoft.com/office/drawing/2014/main" id="{0B736E3F-B687-4B44-838C-56BDFBA6927C}"/>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3" name="TextBox 27">
            <a:hlinkClick r:id="rId5"/>
            <a:extLst>
              <a:ext uri="{FF2B5EF4-FFF2-40B4-BE49-F238E27FC236}">
                <a16:creationId xmlns:a16="http://schemas.microsoft.com/office/drawing/2014/main" id="{C51A15BF-105D-49A1-9F95-221AEBF8C051}"/>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
        <p:nvSpPr>
          <p:cNvPr id="14" name="Bocadillo: rectángulo con esquinas redondeadas 13">
            <a:extLst>
              <a:ext uri="{FF2B5EF4-FFF2-40B4-BE49-F238E27FC236}">
                <a16:creationId xmlns:a16="http://schemas.microsoft.com/office/drawing/2014/main" id="{D9799EE6-A5DE-4D69-BB45-852506B1A3EA}"/>
              </a:ext>
            </a:extLst>
          </p:cNvPr>
          <p:cNvSpPr/>
          <p:nvPr/>
        </p:nvSpPr>
        <p:spPr>
          <a:xfrm>
            <a:off x="6756960" y="4669430"/>
            <a:ext cx="3604076" cy="1924026"/>
          </a:xfrm>
          <a:prstGeom prst="wedgeRoundRectCallout">
            <a:avLst>
              <a:gd name="adj1" fmla="val -23718"/>
              <a:gd name="adj2" fmla="val -849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Estas expresiones hacen referencia al DELTA de la última capa (o la capa siguiente a la que estamos tratando)</a:t>
            </a:r>
            <a:endParaRPr lang="es-ES" b="1" dirty="0"/>
          </a:p>
        </p:txBody>
      </p:sp>
      <p:sp>
        <p:nvSpPr>
          <p:cNvPr id="4" name="Rectángulo: esquinas redondeadas 3">
            <a:extLst>
              <a:ext uri="{FF2B5EF4-FFF2-40B4-BE49-F238E27FC236}">
                <a16:creationId xmlns:a16="http://schemas.microsoft.com/office/drawing/2014/main" id="{44F5B375-6286-4995-A5BD-FBDA4DE85399}"/>
              </a:ext>
            </a:extLst>
          </p:cNvPr>
          <p:cNvSpPr/>
          <p:nvPr/>
        </p:nvSpPr>
        <p:spPr>
          <a:xfrm>
            <a:off x="6924137" y="1777042"/>
            <a:ext cx="1477992" cy="217567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26412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578415" y="1007081"/>
            <a:ext cx="6160653" cy="5083168"/>
          </a:xfrm>
          <a:prstGeom prst="rect">
            <a:avLst/>
          </a:prstGeom>
        </p:spPr>
        <p:txBody>
          <a:bodyPr vert="horz" lIns="91440" tIns="45720" rIns="91440" bIns="45720" rtlCol="0" anchor="t">
            <a:normAutofit/>
          </a:bodyPr>
          <a:lstStyle/>
          <a:p>
            <a:pPr algn="ctr" defTabSz="914400">
              <a:lnSpc>
                <a:spcPct val="90000"/>
              </a:lnSpc>
              <a:spcAft>
                <a:spcPts val="600"/>
              </a:spcAft>
            </a:pPr>
            <a:r>
              <a:rPr lang="es-ES" altLang="ko-KR" sz="2000" b="1" dirty="0">
                <a:solidFill>
                  <a:schemeClr val="accent1"/>
                </a:solidFill>
              </a:rPr>
              <a:t>Antes de asustarnos, revisémoslo con atención:</a:t>
            </a:r>
          </a:p>
        </p:txBody>
      </p:sp>
      <p:pic>
        <p:nvPicPr>
          <p:cNvPr id="3" name="Imagen 2">
            <a:extLst>
              <a:ext uri="{FF2B5EF4-FFF2-40B4-BE49-F238E27FC236}">
                <a16:creationId xmlns:a16="http://schemas.microsoft.com/office/drawing/2014/main" id="{ADF40969-DAF4-4A75-8A83-1AFFD187E459}"/>
              </a:ext>
            </a:extLst>
          </p:cNvPr>
          <p:cNvPicPr>
            <a:picLocks noChangeAspect="1"/>
          </p:cNvPicPr>
          <p:nvPr/>
        </p:nvPicPr>
        <p:blipFill>
          <a:blip r:embed="rId3"/>
          <a:stretch>
            <a:fillRect/>
          </a:stretch>
        </p:blipFill>
        <p:spPr>
          <a:xfrm>
            <a:off x="5578415" y="1653725"/>
            <a:ext cx="6059402" cy="2369061"/>
          </a:xfrm>
          <a:prstGeom prst="rect">
            <a:avLst/>
          </a:prstGeom>
          <a:ln>
            <a:noFill/>
          </a:ln>
          <a:effectLst>
            <a:softEdge rad="112500"/>
          </a:effectLst>
        </p:spPr>
      </p:pic>
      <p:sp>
        <p:nvSpPr>
          <p:cNvPr id="12" name="TextBox 27">
            <a:hlinkClick r:id="rId4"/>
            <a:extLst>
              <a:ext uri="{FF2B5EF4-FFF2-40B4-BE49-F238E27FC236}">
                <a16:creationId xmlns:a16="http://schemas.microsoft.com/office/drawing/2014/main" id="{0B736E3F-B687-4B44-838C-56BDFBA6927C}"/>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3" name="TextBox 27">
            <a:hlinkClick r:id="rId5"/>
            <a:extLst>
              <a:ext uri="{FF2B5EF4-FFF2-40B4-BE49-F238E27FC236}">
                <a16:creationId xmlns:a16="http://schemas.microsoft.com/office/drawing/2014/main" id="{C51A15BF-105D-49A1-9F95-221AEBF8C051}"/>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
        <p:nvSpPr>
          <p:cNvPr id="14" name="Bocadillo: rectángulo con esquinas redondeadas 13">
            <a:extLst>
              <a:ext uri="{FF2B5EF4-FFF2-40B4-BE49-F238E27FC236}">
                <a16:creationId xmlns:a16="http://schemas.microsoft.com/office/drawing/2014/main" id="{D9799EE6-A5DE-4D69-BB45-852506B1A3EA}"/>
              </a:ext>
            </a:extLst>
          </p:cNvPr>
          <p:cNvSpPr/>
          <p:nvPr/>
        </p:nvSpPr>
        <p:spPr>
          <a:xfrm>
            <a:off x="6163200" y="4392000"/>
            <a:ext cx="4197836" cy="2201456"/>
          </a:xfrm>
          <a:prstGeom prst="wedgeRoundRectCallout">
            <a:avLst>
              <a:gd name="adj1" fmla="val 15831"/>
              <a:gd name="adj2" fmla="val -687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Esta expresión hace referencia a cómo varían la suma ponderada de la siguiente capa en función de la salida obtenida en esta. Son los </a:t>
            </a:r>
            <a:r>
              <a:rPr lang="es-ES" b="1" dirty="0"/>
              <a:t>pesos de la siguiente capa. </a:t>
            </a:r>
            <a:r>
              <a:rPr lang="es-ES" dirty="0"/>
              <a:t>Esta es la componente que repartirá parte del error en función del peso de la conexión</a:t>
            </a:r>
            <a:endParaRPr lang="es-ES" b="1" dirty="0"/>
          </a:p>
        </p:txBody>
      </p:sp>
      <p:sp>
        <p:nvSpPr>
          <p:cNvPr id="4" name="Rectángulo: esquinas redondeadas 3">
            <a:extLst>
              <a:ext uri="{FF2B5EF4-FFF2-40B4-BE49-F238E27FC236}">
                <a16:creationId xmlns:a16="http://schemas.microsoft.com/office/drawing/2014/main" id="{44F5B375-6286-4995-A5BD-FBDA4DE85399}"/>
              </a:ext>
            </a:extLst>
          </p:cNvPr>
          <p:cNvSpPr/>
          <p:nvPr/>
        </p:nvSpPr>
        <p:spPr>
          <a:xfrm>
            <a:off x="8430883" y="1777042"/>
            <a:ext cx="1023668" cy="217567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86134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578415" y="1007081"/>
            <a:ext cx="6160653" cy="5083168"/>
          </a:xfrm>
          <a:prstGeom prst="rect">
            <a:avLst/>
          </a:prstGeom>
        </p:spPr>
        <p:txBody>
          <a:bodyPr vert="horz" lIns="91440" tIns="45720" rIns="91440" bIns="45720" rtlCol="0" anchor="t">
            <a:normAutofit/>
          </a:bodyPr>
          <a:lstStyle/>
          <a:p>
            <a:pPr algn="ctr" defTabSz="914400">
              <a:lnSpc>
                <a:spcPct val="90000"/>
              </a:lnSpc>
              <a:spcAft>
                <a:spcPts val="600"/>
              </a:spcAft>
            </a:pPr>
            <a:r>
              <a:rPr lang="es-ES" altLang="ko-KR" sz="2000" b="1" dirty="0">
                <a:solidFill>
                  <a:schemeClr val="accent1"/>
                </a:solidFill>
              </a:rPr>
              <a:t>Antes de asustarnos, revisémoslo con atención:</a:t>
            </a:r>
          </a:p>
        </p:txBody>
      </p:sp>
      <p:pic>
        <p:nvPicPr>
          <p:cNvPr id="3" name="Imagen 2">
            <a:extLst>
              <a:ext uri="{FF2B5EF4-FFF2-40B4-BE49-F238E27FC236}">
                <a16:creationId xmlns:a16="http://schemas.microsoft.com/office/drawing/2014/main" id="{ADF40969-DAF4-4A75-8A83-1AFFD187E459}"/>
              </a:ext>
            </a:extLst>
          </p:cNvPr>
          <p:cNvPicPr>
            <a:picLocks noChangeAspect="1"/>
          </p:cNvPicPr>
          <p:nvPr/>
        </p:nvPicPr>
        <p:blipFill>
          <a:blip r:embed="rId3"/>
          <a:stretch>
            <a:fillRect/>
          </a:stretch>
        </p:blipFill>
        <p:spPr>
          <a:xfrm>
            <a:off x="5578415" y="1653725"/>
            <a:ext cx="6059402" cy="2369061"/>
          </a:xfrm>
          <a:prstGeom prst="rect">
            <a:avLst/>
          </a:prstGeom>
          <a:ln>
            <a:noFill/>
          </a:ln>
          <a:effectLst>
            <a:softEdge rad="112500"/>
          </a:effectLst>
        </p:spPr>
      </p:pic>
      <p:sp>
        <p:nvSpPr>
          <p:cNvPr id="12" name="TextBox 27">
            <a:hlinkClick r:id="rId4"/>
            <a:extLst>
              <a:ext uri="{FF2B5EF4-FFF2-40B4-BE49-F238E27FC236}">
                <a16:creationId xmlns:a16="http://schemas.microsoft.com/office/drawing/2014/main" id="{0B736E3F-B687-4B44-838C-56BDFBA6927C}"/>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3" name="TextBox 27">
            <a:hlinkClick r:id="rId5"/>
            <a:extLst>
              <a:ext uri="{FF2B5EF4-FFF2-40B4-BE49-F238E27FC236}">
                <a16:creationId xmlns:a16="http://schemas.microsoft.com/office/drawing/2014/main" id="{C51A15BF-105D-49A1-9F95-221AEBF8C051}"/>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
        <p:nvSpPr>
          <p:cNvPr id="14" name="Bocadillo: rectángulo con esquinas redondeadas 13">
            <a:extLst>
              <a:ext uri="{FF2B5EF4-FFF2-40B4-BE49-F238E27FC236}">
                <a16:creationId xmlns:a16="http://schemas.microsoft.com/office/drawing/2014/main" id="{D9799EE6-A5DE-4D69-BB45-852506B1A3EA}"/>
              </a:ext>
            </a:extLst>
          </p:cNvPr>
          <p:cNvSpPr/>
          <p:nvPr/>
        </p:nvSpPr>
        <p:spPr>
          <a:xfrm>
            <a:off x="6527321" y="4468483"/>
            <a:ext cx="3833715" cy="2124973"/>
          </a:xfrm>
          <a:prstGeom prst="wedgeRoundRectCallout">
            <a:avLst>
              <a:gd name="adj1" fmla="val 35887"/>
              <a:gd name="adj2" fmla="val -744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Esta expresión hace referencia a la derivada de la función de activación de la capa que estamos trabajando ahora, respecto al resultado obtenido en la suma ponderada de la misma capa</a:t>
            </a:r>
            <a:endParaRPr lang="es-ES" b="1" dirty="0"/>
          </a:p>
        </p:txBody>
      </p:sp>
      <p:sp>
        <p:nvSpPr>
          <p:cNvPr id="4" name="Rectángulo: esquinas redondeadas 3">
            <a:extLst>
              <a:ext uri="{FF2B5EF4-FFF2-40B4-BE49-F238E27FC236}">
                <a16:creationId xmlns:a16="http://schemas.microsoft.com/office/drawing/2014/main" id="{44F5B375-6286-4995-A5BD-FBDA4DE85399}"/>
              </a:ext>
            </a:extLst>
          </p:cNvPr>
          <p:cNvSpPr/>
          <p:nvPr/>
        </p:nvSpPr>
        <p:spPr>
          <a:xfrm>
            <a:off x="9448796" y="1777042"/>
            <a:ext cx="1023672" cy="217567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38237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578415" y="1007081"/>
            <a:ext cx="6160653" cy="5083168"/>
          </a:xfrm>
          <a:prstGeom prst="rect">
            <a:avLst/>
          </a:prstGeom>
        </p:spPr>
        <p:txBody>
          <a:bodyPr vert="horz" lIns="91440" tIns="45720" rIns="91440" bIns="45720" rtlCol="0" anchor="t">
            <a:normAutofit/>
          </a:bodyPr>
          <a:lstStyle/>
          <a:p>
            <a:pPr algn="ctr" defTabSz="914400">
              <a:lnSpc>
                <a:spcPct val="90000"/>
              </a:lnSpc>
              <a:spcAft>
                <a:spcPts val="600"/>
              </a:spcAft>
            </a:pPr>
            <a:r>
              <a:rPr lang="es-ES" altLang="ko-KR" sz="2000" b="1" dirty="0">
                <a:solidFill>
                  <a:schemeClr val="accent1"/>
                </a:solidFill>
              </a:rPr>
              <a:t>Antes de asustarnos, revisémoslo con atención:</a:t>
            </a:r>
          </a:p>
        </p:txBody>
      </p:sp>
      <p:pic>
        <p:nvPicPr>
          <p:cNvPr id="3" name="Imagen 2">
            <a:extLst>
              <a:ext uri="{FF2B5EF4-FFF2-40B4-BE49-F238E27FC236}">
                <a16:creationId xmlns:a16="http://schemas.microsoft.com/office/drawing/2014/main" id="{ADF40969-DAF4-4A75-8A83-1AFFD187E459}"/>
              </a:ext>
            </a:extLst>
          </p:cNvPr>
          <p:cNvPicPr>
            <a:picLocks noChangeAspect="1"/>
          </p:cNvPicPr>
          <p:nvPr/>
        </p:nvPicPr>
        <p:blipFill>
          <a:blip r:embed="rId3"/>
          <a:stretch>
            <a:fillRect/>
          </a:stretch>
        </p:blipFill>
        <p:spPr>
          <a:xfrm>
            <a:off x="5578415" y="1653725"/>
            <a:ext cx="6059402" cy="2369061"/>
          </a:xfrm>
          <a:prstGeom prst="rect">
            <a:avLst/>
          </a:prstGeom>
          <a:ln>
            <a:noFill/>
          </a:ln>
          <a:effectLst>
            <a:softEdge rad="112500"/>
          </a:effectLst>
        </p:spPr>
      </p:pic>
      <p:sp>
        <p:nvSpPr>
          <p:cNvPr id="12" name="TextBox 27">
            <a:hlinkClick r:id="rId4"/>
            <a:extLst>
              <a:ext uri="{FF2B5EF4-FFF2-40B4-BE49-F238E27FC236}">
                <a16:creationId xmlns:a16="http://schemas.microsoft.com/office/drawing/2014/main" id="{0B736E3F-B687-4B44-838C-56BDFBA6927C}"/>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3" name="TextBox 27">
            <a:hlinkClick r:id="rId5"/>
            <a:extLst>
              <a:ext uri="{FF2B5EF4-FFF2-40B4-BE49-F238E27FC236}">
                <a16:creationId xmlns:a16="http://schemas.microsoft.com/office/drawing/2014/main" id="{C51A15BF-105D-49A1-9F95-221AEBF8C051}"/>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
        <p:nvSpPr>
          <p:cNvPr id="14" name="Bocadillo: rectángulo con esquinas redondeadas 13">
            <a:extLst>
              <a:ext uri="{FF2B5EF4-FFF2-40B4-BE49-F238E27FC236}">
                <a16:creationId xmlns:a16="http://schemas.microsoft.com/office/drawing/2014/main" id="{D9799EE6-A5DE-4D69-BB45-852506B1A3EA}"/>
              </a:ext>
            </a:extLst>
          </p:cNvPr>
          <p:cNvSpPr/>
          <p:nvPr/>
        </p:nvSpPr>
        <p:spPr>
          <a:xfrm>
            <a:off x="6527321" y="4468483"/>
            <a:ext cx="3833715" cy="2124973"/>
          </a:xfrm>
          <a:prstGeom prst="wedgeRoundRectCallout">
            <a:avLst>
              <a:gd name="adj1" fmla="val 63339"/>
              <a:gd name="adj2" fmla="val -714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Estas últimas expresiones hacen referencia a cómo varía la suma ponderada (en función de los pesos o el </a:t>
            </a:r>
            <a:r>
              <a:rPr lang="es-ES" dirty="0" err="1"/>
              <a:t>bias</a:t>
            </a:r>
            <a:r>
              <a:rPr lang="es-ES" dirty="0"/>
              <a:t>). Al igual que antes, en una serán los inputs de la capa y en la otra será 1</a:t>
            </a:r>
            <a:endParaRPr lang="es-ES" b="1" dirty="0"/>
          </a:p>
        </p:txBody>
      </p:sp>
      <p:sp>
        <p:nvSpPr>
          <p:cNvPr id="4" name="Rectángulo: esquinas redondeadas 3">
            <a:extLst>
              <a:ext uri="{FF2B5EF4-FFF2-40B4-BE49-F238E27FC236}">
                <a16:creationId xmlns:a16="http://schemas.microsoft.com/office/drawing/2014/main" id="{44F5B375-6286-4995-A5BD-FBDA4DE85399}"/>
              </a:ext>
            </a:extLst>
          </p:cNvPr>
          <p:cNvSpPr/>
          <p:nvPr/>
        </p:nvSpPr>
        <p:spPr>
          <a:xfrm>
            <a:off x="10478217" y="1777042"/>
            <a:ext cx="1023672" cy="217567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08029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578415" y="1007081"/>
            <a:ext cx="6160653" cy="5083168"/>
          </a:xfrm>
          <a:prstGeom prst="rect">
            <a:avLst/>
          </a:prstGeom>
        </p:spPr>
        <p:txBody>
          <a:bodyPr vert="horz" lIns="91440" tIns="45720" rIns="91440" bIns="45720" rtlCol="0" anchor="t">
            <a:normAutofit/>
          </a:bodyPr>
          <a:lstStyle/>
          <a:p>
            <a:pPr algn="ctr" defTabSz="914400">
              <a:lnSpc>
                <a:spcPct val="90000"/>
              </a:lnSpc>
              <a:spcAft>
                <a:spcPts val="600"/>
              </a:spcAft>
            </a:pPr>
            <a:r>
              <a:rPr lang="es-ES" altLang="ko-KR" sz="2000" b="1" dirty="0">
                <a:solidFill>
                  <a:schemeClr val="accent1"/>
                </a:solidFill>
              </a:rPr>
              <a:t>Con todo ello, nuestra forma de actualizar los pesos de una capa inicial o intermedia será la siguiente (siempre basándose en los resultados de la capa anterior):</a:t>
            </a:r>
          </a:p>
        </p:txBody>
      </p:sp>
      <p:sp>
        <p:nvSpPr>
          <p:cNvPr id="12" name="TextBox 27">
            <a:hlinkClick r:id="rId3"/>
            <a:extLst>
              <a:ext uri="{FF2B5EF4-FFF2-40B4-BE49-F238E27FC236}">
                <a16:creationId xmlns:a16="http://schemas.microsoft.com/office/drawing/2014/main" id="{0B736E3F-B687-4B44-838C-56BDFBA6927C}"/>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3" name="TextBox 27">
            <a:hlinkClick r:id="rId4"/>
            <a:extLst>
              <a:ext uri="{FF2B5EF4-FFF2-40B4-BE49-F238E27FC236}">
                <a16:creationId xmlns:a16="http://schemas.microsoft.com/office/drawing/2014/main" id="{C51A15BF-105D-49A1-9F95-221AEBF8C051}"/>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p:sp>
        <p:nvSpPr>
          <p:cNvPr id="15" name="Rectángulo: esquinas redondeadas 14">
            <a:extLst>
              <a:ext uri="{FF2B5EF4-FFF2-40B4-BE49-F238E27FC236}">
                <a16:creationId xmlns:a16="http://schemas.microsoft.com/office/drawing/2014/main" id="{304D2F82-4E3F-4A28-A289-34AA068EF587}"/>
              </a:ext>
            </a:extLst>
          </p:cNvPr>
          <p:cNvSpPr/>
          <p:nvPr/>
        </p:nvSpPr>
        <p:spPr>
          <a:xfrm>
            <a:off x="5723269" y="2339066"/>
            <a:ext cx="6015799" cy="412230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bg1"/>
                </a:solidFill>
              </a:rPr>
              <a:t>Delta_L</a:t>
            </a:r>
            <a:r>
              <a:rPr lang="es-ES" dirty="0">
                <a:solidFill>
                  <a:schemeClr val="bg1"/>
                </a:solidFill>
              </a:rPr>
              <a:t> = Lo habremos calculado en la iteración anterior. Será el delta de la siguiente capa de nuestra red.</a:t>
            </a:r>
          </a:p>
          <a:p>
            <a:pPr algn="ctr"/>
            <a:endParaRPr lang="es-ES" b="1" dirty="0">
              <a:solidFill>
                <a:schemeClr val="bg1"/>
              </a:solidFill>
            </a:endParaRPr>
          </a:p>
          <a:p>
            <a:pPr algn="ctr"/>
            <a:r>
              <a:rPr lang="es-ES" dirty="0">
                <a:solidFill>
                  <a:schemeClr val="bg1"/>
                </a:solidFill>
              </a:rPr>
              <a:t>Delta_L-1 = 				</a:t>
            </a:r>
          </a:p>
          <a:p>
            <a:pPr algn="ctr"/>
            <a:endParaRPr lang="es-ES" dirty="0">
              <a:solidFill>
                <a:schemeClr val="bg1"/>
              </a:solidFill>
            </a:endParaRPr>
          </a:p>
          <a:p>
            <a:pPr algn="ctr"/>
            <a:endParaRPr lang="es-ES" dirty="0">
              <a:solidFill>
                <a:schemeClr val="bg1"/>
              </a:solidFill>
            </a:endParaRPr>
          </a:p>
          <a:p>
            <a:pPr algn="ctr"/>
            <a:r>
              <a:rPr lang="es-ES" b="1" dirty="0">
                <a:solidFill>
                  <a:schemeClr val="bg1"/>
                </a:solidFill>
              </a:rPr>
              <a:t>Delta_L-1</a:t>
            </a:r>
            <a:r>
              <a:rPr lang="es-ES" dirty="0">
                <a:solidFill>
                  <a:schemeClr val="bg1"/>
                </a:solidFill>
              </a:rPr>
              <a:t> = </a:t>
            </a:r>
            <a:r>
              <a:rPr lang="es-ES" dirty="0" err="1">
                <a:solidFill>
                  <a:schemeClr val="bg1"/>
                </a:solidFill>
              </a:rPr>
              <a:t>Delta_L</a:t>
            </a:r>
            <a:r>
              <a:rPr lang="es-ES" dirty="0">
                <a:solidFill>
                  <a:schemeClr val="bg1"/>
                </a:solidFill>
              </a:rPr>
              <a:t> @ W_L</a:t>
            </a:r>
            <a:r>
              <a:rPr lang="es-ES" b="1" dirty="0">
                <a:solidFill>
                  <a:schemeClr val="bg1"/>
                </a:solidFill>
              </a:rPr>
              <a:t>.T * </a:t>
            </a:r>
            <a:r>
              <a:rPr lang="es-ES" b="1" dirty="0" err="1">
                <a:solidFill>
                  <a:schemeClr val="bg1"/>
                </a:solidFill>
              </a:rPr>
              <a:t>d_fun_act</a:t>
            </a:r>
            <a:r>
              <a:rPr lang="es-ES" b="1" dirty="0">
                <a:solidFill>
                  <a:schemeClr val="bg1"/>
                </a:solidFill>
              </a:rPr>
              <a:t>(z_L-1)</a:t>
            </a:r>
          </a:p>
          <a:p>
            <a:pPr algn="ctr"/>
            <a:endParaRPr lang="es-ES" dirty="0">
              <a:solidFill>
                <a:schemeClr val="bg1"/>
              </a:solidFill>
            </a:endParaRPr>
          </a:p>
          <a:p>
            <a:pPr algn="ctr"/>
            <a:r>
              <a:rPr lang="es-ES" b="1" dirty="0">
                <a:solidFill>
                  <a:schemeClr val="bg1"/>
                </a:solidFill>
              </a:rPr>
              <a:t>W</a:t>
            </a:r>
            <a:r>
              <a:rPr lang="es-ES" dirty="0">
                <a:solidFill>
                  <a:schemeClr val="bg1"/>
                </a:solidFill>
              </a:rPr>
              <a:t> = W – </a:t>
            </a:r>
            <a:r>
              <a:rPr lang="es-ES" dirty="0" err="1">
                <a:solidFill>
                  <a:schemeClr val="bg1"/>
                </a:solidFill>
              </a:rPr>
              <a:t>input_capa.T</a:t>
            </a:r>
            <a:r>
              <a:rPr lang="es-ES" dirty="0">
                <a:solidFill>
                  <a:schemeClr val="bg1"/>
                </a:solidFill>
              </a:rPr>
              <a:t> @ Delta_L-1 * RA</a:t>
            </a:r>
          </a:p>
          <a:p>
            <a:pPr algn="ctr"/>
            <a:r>
              <a:rPr lang="es-ES" b="1" dirty="0" err="1">
                <a:solidFill>
                  <a:schemeClr val="bg1"/>
                </a:solidFill>
              </a:rPr>
              <a:t>Bias</a:t>
            </a:r>
            <a:r>
              <a:rPr lang="es-ES" dirty="0">
                <a:solidFill>
                  <a:schemeClr val="bg1"/>
                </a:solidFill>
              </a:rPr>
              <a:t> = </a:t>
            </a:r>
            <a:r>
              <a:rPr lang="es-ES" dirty="0" err="1">
                <a:solidFill>
                  <a:schemeClr val="bg1"/>
                </a:solidFill>
              </a:rPr>
              <a:t>Bias</a:t>
            </a:r>
            <a:r>
              <a:rPr lang="es-ES" dirty="0">
                <a:solidFill>
                  <a:schemeClr val="bg1"/>
                </a:solidFill>
              </a:rPr>
              <a:t> – media(Delta_L-1) * RA</a:t>
            </a:r>
          </a:p>
        </p:txBody>
      </p:sp>
      <p:pic>
        <p:nvPicPr>
          <p:cNvPr id="6" name="Imagen 5">
            <a:extLst>
              <a:ext uri="{FF2B5EF4-FFF2-40B4-BE49-F238E27FC236}">
                <a16:creationId xmlns:a16="http://schemas.microsoft.com/office/drawing/2014/main" id="{219BB134-7BBD-41D9-8B4A-C321CA4DC25D}"/>
              </a:ext>
            </a:extLst>
          </p:cNvPr>
          <p:cNvPicPr>
            <a:picLocks noChangeAspect="1"/>
          </p:cNvPicPr>
          <p:nvPr/>
        </p:nvPicPr>
        <p:blipFill>
          <a:blip r:embed="rId5"/>
          <a:stretch>
            <a:fillRect/>
          </a:stretch>
        </p:blipFill>
        <p:spPr>
          <a:xfrm>
            <a:off x="7831244" y="3743065"/>
            <a:ext cx="3235837" cy="756857"/>
          </a:xfrm>
          <a:prstGeom prst="rect">
            <a:avLst/>
          </a:prstGeom>
        </p:spPr>
      </p:pic>
    </p:spTree>
    <p:extLst>
      <p:ext uri="{BB962C8B-B14F-4D97-AF65-F5344CB8AC3E}">
        <p14:creationId xmlns:p14="http://schemas.microsoft.com/office/powerpoint/2010/main" val="3634823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2787483" cy="12032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Descenso</a:t>
            </a:r>
            <a:r>
              <a:rPr lang="en-US" altLang="ko-KR" sz="3200" b="1" dirty="0">
                <a:solidFill>
                  <a:schemeClr val="bg1"/>
                </a:solidFill>
                <a:latin typeface="+mj-lt"/>
                <a:ea typeface="+mj-ea"/>
                <a:cs typeface="+mj-cs"/>
              </a:rPr>
              <a:t> del </a:t>
            </a:r>
            <a:r>
              <a:rPr lang="en-US" altLang="ko-KR" sz="3200" b="1" dirty="0" err="1">
                <a:solidFill>
                  <a:schemeClr val="bg1"/>
                </a:solidFill>
                <a:latin typeface="+mj-lt"/>
                <a:ea typeface="+mj-ea"/>
                <a:cs typeface="+mj-cs"/>
              </a:rPr>
              <a:t>gradiente</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 un algoritmo utilizado para minimizar el error de nuestra función de coste. Este algoritmo es “relativamente” sencillo, estos son los pasos que hay que seguir en el mismo:</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Repetir hasta converger</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Localizar la </a:t>
            </a:r>
            <a:r>
              <a:rPr lang="es-ES" altLang="ko-KR" sz="1600" b="1" dirty="0">
                <a:solidFill>
                  <a:schemeClr val="bg1"/>
                </a:solidFill>
              </a:rPr>
              <a:t>dirección de mayor pendiente</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Moverte cierta distancia en esa dirección</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578415" y="1007081"/>
            <a:ext cx="6160653" cy="5083168"/>
          </a:xfrm>
          <a:prstGeom prst="rect">
            <a:avLst/>
          </a:prstGeom>
        </p:spPr>
        <p:txBody>
          <a:bodyPr vert="horz" lIns="91440" tIns="45720" rIns="91440" bIns="45720" rtlCol="0" anchor="t">
            <a:normAutofit/>
          </a:bodyPr>
          <a:lstStyle/>
          <a:p>
            <a:pPr algn="ctr" defTabSz="914400">
              <a:lnSpc>
                <a:spcPct val="90000"/>
              </a:lnSpc>
              <a:spcAft>
                <a:spcPts val="600"/>
              </a:spcAft>
            </a:pPr>
            <a:r>
              <a:rPr lang="es-ES" altLang="ko-KR" sz="2000" b="1" dirty="0">
                <a:solidFill>
                  <a:schemeClr val="accent1"/>
                </a:solidFill>
              </a:rPr>
              <a:t>Aquí os dejo una lista de las derivadas con las que vamos a trabajar:</a:t>
            </a:r>
          </a:p>
        </p:txBody>
      </p:sp>
      <p:sp>
        <p:nvSpPr>
          <p:cNvPr id="12" name="TextBox 27">
            <a:hlinkClick r:id="rId3"/>
            <a:extLst>
              <a:ext uri="{FF2B5EF4-FFF2-40B4-BE49-F238E27FC236}">
                <a16:creationId xmlns:a16="http://schemas.microsoft.com/office/drawing/2014/main" id="{0B736E3F-B687-4B44-838C-56BDFBA6927C}"/>
              </a:ext>
            </a:extLst>
          </p:cNvPr>
          <p:cNvSpPr txBox="1"/>
          <p:nvPr/>
        </p:nvSpPr>
        <p:spPr>
          <a:xfrm>
            <a:off x="897826" y="5130145"/>
            <a:ext cx="3219850"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Backpropagation</a:t>
            </a:r>
            <a:endParaRPr lang="ko-KR" altLang="en-US" sz="2800" b="1" dirty="0">
              <a:solidFill>
                <a:schemeClr val="accent1"/>
              </a:solidFill>
              <a:cs typeface="Arial" pitchFamily="34" charset="0"/>
            </a:endParaRPr>
          </a:p>
        </p:txBody>
      </p:sp>
      <p:sp>
        <p:nvSpPr>
          <p:cNvPr id="13" name="TextBox 27">
            <a:hlinkClick r:id="rId4"/>
            <a:extLst>
              <a:ext uri="{FF2B5EF4-FFF2-40B4-BE49-F238E27FC236}">
                <a16:creationId xmlns:a16="http://schemas.microsoft.com/office/drawing/2014/main" id="{C51A15BF-105D-49A1-9F95-221AEBF8C051}"/>
              </a:ext>
            </a:extLst>
          </p:cNvPr>
          <p:cNvSpPr txBox="1"/>
          <p:nvPr/>
        </p:nvSpPr>
        <p:spPr>
          <a:xfrm>
            <a:off x="1268762" y="5938152"/>
            <a:ext cx="2477978"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err="1">
                <a:solidFill>
                  <a:schemeClr val="accent1"/>
                </a:solidFill>
                <a:cs typeface="Arial" pitchFamily="34" charset="0"/>
              </a:rPr>
              <a:t>Matemáticas</a:t>
            </a:r>
            <a:endParaRPr lang="ko-KR" altLang="en-US" sz="2800" b="1" dirty="0">
              <a:solidFill>
                <a:schemeClr val="accent1"/>
              </a:solidFill>
              <a:cs typeface="Arial" pitchFamily="34" charset="0"/>
            </a:endParaRP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7198A2B6-8E89-4BF8-9223-677C7416E551}"/>
                  </a:ext>
                </a:extLst>
              </p:cNvPr>
              <p:cNvSpPr txBox="1"/>
              <p:nvPr/>
            </p:nvSpPr>
            <p:spPr>
              <a:xfrm>
                <a:off x="6616800" y="2282366"/>
                <a:ext cx="4531070" cy="369332"/>
              </a:xfrm>
              <a:prstGeom prst="rect">
                <a:avLst/>
              </a:prstGeom>
              <a:noFill/>
            </p:spPr>
            <p:txBody>
              <a:bodyPr wrap="square" lIns="0" tIns="0" rIns="0" bIns="0" rtlCol="0">
                <a:spAutoFit/>
              </a:bodyPr>
              <a:lstStyle/>
              <a:p>
                <a:r>
                  <a:rPr lang="pt-BR" sz="2400" b="1" dirty="0">
                    <a:solidFill>
                      <a:schemeClr val="tx1"/>
                    </a:solidFill>
                    <a:latin typeface="Rockwell" panose="02060603020205020403" pitchFamily="18" charset="0"/>
                  </a:rPr>
                  <a:t>∂</a:t>
                </a:r>
                <a:r>
                  <a:rPr lang="pt-BR" sz="2400" dirty="0">
                    <a:solidFill>
                      <a:schemeClr val="tx1"/>
                    </a:solidFill>
                  </a:rPr>
                  <a:t>ECM </a:t>
                </a:r>
                <a14:m>
                  <m:oMath xmlns:m="http://schemas.openxmlformats.org/officeDocument/2006/math">
                    <m:r>
                      <a:rPr lang="pt-BR"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𝑅𝐸</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𝑅𝑂</m:t>
                    </m:r>
                  </m:oMath>
                </a14:m>
                <a:endParaRPr lang="es-ES" sz="2400" dirty="0">
                  <a:solidFill>
                    <a:schemeClr val="tx1"/>
                  </a:solidFill>
                </a:endParaRPr>
              </a:p>
            </p:txBody>
          </p:sp>
        </mc:Choice>
        <mc:Fallback xmlns="">
          <p:sp>
            <p:nvSpPr>
              <p:cNvPr id="17" name="CuadroTexto 16">
                <a:extLst>
                  <a:ext uri="{FF2B5EF4-FFF2-40B4-BE49-F238E27FC236}">
                    <a16:creationId xmlns:a16="http://schemas.microsoft.com/office/drawing/2014/main" id="{7198A2B6-8E89-4BF8-9223-677C7416E551}"/>
                  </a:ext>
                </a:extLst>
              </p:cNvPr>
              <p:cNvSpPr txBox="1">
                <a:spLocks noRot="1" noChangeAspect="1" noMove="1" noResize="1" noEditPoints="1" noAdjustHandles="1" noChangeArrowheads="1" noChangeShapeType="1" noTextEdit="1"/>
              </p:cNvSpPr>
              <p:nvPr/>
            </p:nvSpPr>
            <p:spPr>
              <a:xfrm>
                <a:off x="6616800" y="2282366"/>
                <a:ext cx="4531070" cy="369332"/>
              </a:xfrm>
              <a:prstGeom prst="rect">
                <a:avLst/>
              </a:prstGeom>
              <a:blipFill>
                <a:blip r:embed="rId5"/>
                <a:stretch>
                  <a:fillRect l="-4032" t="-26230" b="-4918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76696BE4-3836-4074-8218-D17ACFADD4B2}"/>
                  </a:ext>
                </a:extLst>
              </p:cNvPr>
              <p:cNvSpPr txBox="1"/>
              <p:nvPr/>
            </p:nvSpPr>
            <p:spPr>
              <a:xfrm>
                <a:off x="6616800" y="2891202"/>
                <a:ext cx="4917600" cy="369332"/>
              </a:xfrm>
              <a:prstGeom prst="rect">
                <a:avLst/>
              </a:prstGeom>
              <a:noFill/>
            </p:spPr>
            <p:txBody>
              <a:bodyPr wrap="square" lIns="0" tIns="0" rIns="0" bIns="0" rtlCol="0">
                <a:spAutoFit/>
              </a:bodyPr>
              <a:lstStyle/>
              <a:p>
                <a:r>
                  <a:rPr lang="pt-BR" sz="2400" b="1" dirty="0">
                    <a:solidFill>
                      <a:schemeClr val="tx1"/>
                    </a:solidFill>
                    <a:latin typeface="Rockwell" panose="02060603020205020403" pitchFamily="18" charset="0"/>
                  </a:rPr>
                  <a:t>∂</a:t>
                </a:r>
                <a:r>
                  <a:rPr lang="pt-BR" sz="2400" dirty="0">
                    <a:solidFill>
                      <a:schemeClr val="tx1"/>
                    </a:solidFill>
                  </a:rPr>
                  <a:t>Sigmoide </a:t>
                </a:r>
                <a14:m>
                  <m:oMath xmlns:m="http://schemas.openxmlformats.org/officeDocument/2006/math">
                    <m:r>
                      <a:rPr lang="pt-BR"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𝑠𝑖𝑔</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𝑥</m:t>
                    </m:r>
                    <m:r>
                      <a:rPr lang="es-ES" sz="2400" b="0" i="1" smtClean="0">
                        <a:solidFill>
                          <a:schemeClr val="tx1"/>
                        </a:solidFill>
                        <a:latin typeface="Cambria Math" panose="02040503050406030204" pitchFamily="18" charset="0"/>
                      </a:rPr>
                      <m:t>)∗(1−</m:t>
                    </m:r>
                    <m:r>
                      <a:rPr lang="es-ES" sz="2400" b="0" i="1" smtClean="0">
                        <a:solidFill>
                          <a:schemeClr val="tx1"/>
                        </a:solidFill>
                        <a:latin typeface="Cambria Math" panose="02040503050406030204" pitchFamily="18" charset="0"/>
                      </a:rPr>
                      <m:t>𝑠𝑖𝑔</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𝑥</m:t>
                    </m:r>
                    <m:r>
                      <a:rPr lang="es-ES" sz="2400" b="0" i="1" smtClean="0">
                        <a:solidFill>
                          <a:schemeClr val="tx1"/>
                        </a:solidFill>
                        <a:latin typeface="Cambria Math" panose="02040503050406030204" pitchFamily="18" charset="0"/>
                      </a:rPr>
                      <m:t>))</m:t>
                    </m:r>
                  </m:oMath>
                </a14:m>
                <a:endParaRPr lang="es-ES" sz="2400" dirty="0">
                  <a:solidFill>
                    <a:schemeClr val="tx1"/>
                  </a:solidFill>
                </a:endParaRPr>
              </a:p>
            </p:txBody>
          </p:sp>
        </mc:Choice>
        <mc:Fallback xmlns="">
          <p:sp>
            <p:nvSpPr>
              <p:cNvPr id="18" name="CuadroTexto 17">
                <a:extLst>
                  <a:ext uri="{FF2B5EF4-FFF2-40B4-BE49-F238E27FC236}">
                    <a16:creationId xmlns:a16="http://schemas.microsoft.com/office/drawing/2014/main" id="{76696BE4-3836-4074-8218-D17ACFADD4B2}"/>
                  </a:ext>
                </a:extLst>
              </p:cNvPr>
              <p:cNvSpPr txBox="1">
                <a:spLocks noRot="1" noChangeAspect="1" noMove="1" noResize="1" noEditPoints="1" noAdjustHandles="1" noChangeArrowheads="1" noChangeShapeType="1" noTextEdit="1"/>
              </p:cNvSpPr>
              <p:nvPr/>
            </p:nvSpPr>
            <p:spPr>
              <a:xfrm>
                <a:off x="6616800" y="2891202"/>
                <a:ext cx="4917600" cy="369332"/>
              </a:xfrm>
              <a:prstGeom prst="rect">
                <a:avLst/>
              </a:prstGeom>
              <a:blipFill>
                <a:blip r:embed="rId6"/>
                <a:stretch>
                  <a:fillRect l="-3717" t="-26230" b="-4918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78382265-8A25-4A54-9900-C3CAE25AC705}"/>
                  </a:ext>
                </a:extLst>
              </p:cNvPr>
              <p:cNvSpPr txBox="1"/>
              <p:nvPr/>
            </p:nvSpPr>
            <p:spPr>
              <a:xfrm>
                <a:off x="6616800" y="3543238"/>
                <a:ext cx="6158388" cy="611578"/>
              </a:xfrm>
              <a:prstGeom prst="rect">
                <a:avLst/>
              </a:prstGeom>
              <a:noFill/>
            </p:spPr>
            <p:txBody>
              <a:bodyPr wrap="square" lIns="0" tIns="0" rIns="0" bIns="0" rtlCol="0">
                <a:spAutoFit/>
              </a:bodyPr>
              <a:lstStyle/>
              <a:p>
                <a:r>
                  <a:rPr lang="pt-BR" sz="2400" b="1" dirty="0">
                    <a:solidFill>
                      <a:schemeClr val="tx1"/>
                    </a:solidFill>
                    <a:latin typeface="Rockwell" panose="02060603020205020403" pitchFamily="18" charset="0"/>
                  </a:rPr>
                  <a:t>∂</a:t>
                </a:r>
                <a:r>
                  <a:rPr lang="pt-BR" sz="2400" dirty="0" err="1"/>
                  <a:t>tanh</a:t>
                </a:r>
                <a:r>
                  <a:rPr lang="pt-BR" sz="2400" dirty="0">
                    <a:solidFill>
                      <a:schemeClr val="tx1"/>
                    </a:solidFill>
                  </a:rPr>
                  <a:t> </a:t>
                </a:r>
                <a14:m>
                  <m:oMath xmlns:m="http://schemas.openxmlformats.org/officeDocument/2006/math">
                    <m:r>
                      <a:rPr lang="pt-BR" sz="2800" b="0" i="1" smtClean="0">
                        <a:solidFill>
                          <a:schemeClr val="tx1"/>
                        </a:solidFill>
                        <a:latin typeface="Cambria Math" panose="02040503050406030204" pitchFamily="18" charset="0"/>
                      </a:rPr>
                      <m:t>=</m:t>
                    </m:r>
                    <m:sSup>
                      <m:sSupPr>
                        <m:ctrlPr>
                          <a:rPr lang="es-ES" sz="2800" b="0" i="1" smtClean="0">
                            <a:solidFill>
                              <a:schemeClr val="tx1"/>
                            </a:solidFill>
                            <a:latin typeface="Cambria Math" panose="02040503050406030204" pitchFamily="18" charset="0"/>
                          </a:rPr>
                        </m:ctrlPr>
                      </m:sSupPr>
                      <m:e>
                        <m:r>
                          <a:rPr lang="es-ES" sz="2800" i="1">
                            <a:latin typeface="Cambria Math" panose="02040503050406030204" pitchFamily="18" charset="0"/>
                          </a:rPr>
                          <m:t>(</m:t>
                        </m:r>
                        <m:f>
                          <m:fPr>
                            <m:ctrlPr>
                              <a:rPr lang="es-ES" sz="2800" i="1" smtClean="0">
                                <a:latin typeface="Cambria Math" panose="02040503050406030204" pitchFamily="18" charset="0"/>
                              </a:rPr>
                            </m:ctrlPr>
                          </m:fPr>
                          <m:num>
                            <m:r>
                              <a:rPr lang="es-ES" sz="2800" b="0" i="1" smtClean="0">
                                <a:latin typeface="Cambria Math" panose="02040503050406030204" pitchFamily="18" charset="0"/>
                              </a:rPr>
                              <m:t>2</m:t>
                            </m:r>
                          </m:num>
                          <m:den>
                            <m:sSup>
                              <m:sSupPr>
                                <m:ctrlPr>
                                  <a:rPr lang="es-ES" sz="2800" i="1" smtClean="0">
                                    <a:latin typeface="Cambria Math" panose="02040503050406030204" pitchFamily="18" charset="0"/>
                                  </a:rPr>
                                </m:ctrlPr>
                              </m:sSupPr>
                              <m:e>
                                <m:r>
                                  <a:rPr lang="es-ES" sz="2800" b="0" i="1" smtClean="0">
                                    <a:latin typeface="Cambria Math" panose="02040503050406030204" pitchFamily="18" charset="0"/>
                                  </a:rPr>
                                  <m:t>𝑒</m:t>
                                </m:r>
                              </m:e>
                              <m:sup>
                                <m:r>
                                  <a:rPr lang="es-ES" sz="2800" b="0" i="1" smtClean="0">
                                    <a:latin typeface="Cambria Math" panose="02040503050406030204" pitchFamily="18" charset="0"/>
                                  </a:rPr>
                                  <m:t>𝑥</m:t>
                                </m:r>
                              </m:sup>
                            </m:sSup>
                            <m:r>
                              <a:rPr lang="es-ES" sz="2800" b="0" i="1" smtClean="0">
                                <a:latin typeface="Cambria Math" panose="02040503050406030204" pitchFamily="18" charset="0"/>
                              </a:rPr>
                              <m:t>+</m:t>
                            </m:r>
                            <m:sSup>
                              <m:sSupPr>
                                <m:ctrlPr>
                                  <a:rPr lang="es-ES" sz="2800" b="0" i="1" smtClean="0">
                                    <a:latin typeface="Cambria Math" panose="02040503050406030204" pitchFamily="18" charset="0"/>
                                  </a:rPr>
                                </m:ctrlPr>
                              </m:sSupPr>
                              <m:e>
                                <m:r>
                                  <a:rPr lang="es-ES" sz="2800" b="0" i="1" smtClean="0">
                                    <a:latin typeface="Cambria Math" panose="02040503050406030204" pitchFamily="18" charset="0"/>
                                  </a:rPr>
                                  <m:t>𝑒</m:t>
                                </m:r>
                              </m:e>
                              <m:sup>
                                <m:r>
                                  <a:rPr lang="es-ES" sz="2800" b="0" i="1" smtClean="0">
                                    <a:latin typeface="Cambria Math" panose="02040503050406030204" pitchFamily="18" charset="0"/>
                                  </a:rPr>
                                  <m:t>−</m:t>
                                </m:r>
                                <m:r>
                                  <a:rPr lang="es-ES" sz="2800" b="0" i="1" smtClean="0">
                                    <a:latin typeface="Cambria Math" panose="02040503050406030204" pitchFamily="18" charset="0"/>
                                  </a:rPr>
                                  <m:t>𝑥</m:t>
                                </m:r>
                              </m:sup>
                            </m:sSup>
                          </m:den>
                        </m:f>
                        <m:r>
                          <a:rPr lang="es-ES" sz="2800" smtClean="0">
                            <a:latin typeface="Cambria Math" panose="02040503050406030204" pitchFamily="18" charset="0"/>
                          </a:rPr>
                          <m:t>)</m:t>
                        </m:r>
                      </m:e>
                      <m:sup>
                        <m:r>
                          <a:rPr lang="es-ES" sz="2800" b="0" i="1" smtClean="0">
                            <a:solidFill>
                              <a:schemeClr val="tx1"/>
                            </a:solidFill>
                            <a:latin typeface="Cambria Math" panose="02040503050406030204" pitchFamily="18" charset="0"/>
                          </a:rPr>
                          <m:t>2</m:t>
                        </m:r>
                      </m:sup>
                    </m:sSup>
                  </m:oMath>
                </a14:m>
                <a:endParaRPr lang="es-ES" sz="2400" dirty="0">
                  <a:solidFill>
                    <a:schemeClr val="tx1"/>
                  </a:solidFill>
                </a:endParaRPr>
              </a:p>
            </p:txBody>
          </p:sp>
        </mc:Choice>
        <mc:Fallback xmlns="">
          <p:sp>
            <p:nvSpPr>
              <p:cNvPr id="21" name="CuadroTexto 20">
                <a:extLst>
                  <a:ext uri="{FF2B5EF4-FFF2-40B4-BE49-F238E27FC236}">
                    <a16:creationId xmlns:a16="http://schemas.microsoft.com/office/drawing/2014/main" id="{78382265-8A25-4A54-9900-C3CAE25AC705}"/>
                  </a:ext>
                </a:extLst>
              </p:cNvPr>
              <p:cNvSpPr txBox="1">
                <a:spLocks noRot="1" noChangeAspect="1" noMove="1" noResize="1" noEditPoints="1" noAdjustHandles="1" noChangeArrowheads="1" noChangeShapeType="1" noTextEdit="1"/>
              </p:cNvSpPr>
              <p:nvPr/>
            </p:nvSpPr>
            <p:spPr>
              <a:xfrm>
                <a:off x="6616800" y="3543238"/>
                <a:ext cx="6158388" cy="611578"/>
              </a:xfrm>
              <a:prstGeom prst="rect">
                <a:avLst/>
              </a:prstGeom>
              <a:blipFill>
                <a:blip r:embed="rId7"/>
                <a:stretch>
                  <a:fillRect l="-2967" b="-1188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94B57FD0-16B5-453E-A7CC-503C16654EC5}"/>
                  </a:ext>
                </a:extLst>
              </p:cNvPr>
              <p:cNvSpPr txBox="1"/>
              <p:nvPr/>
            </p:nvSpPr>
            <p:spPr>
              <a:xfrm>
                <a:off x="6616800" y="4414440"/>
                <a:ext cx="3382338" cy="823815"/>
              </a:xfrm>
              <a:prstGeom prst="rect">
                <a:avLst/>
              </a:prstGeom>
              <a:noFill/>
            </p:spPr>
            <p:txBody>
              <a:bodyPr wrap="square" lIns="0" tIns="0" rIns="0" bIns="0" rtlCol="0">
                <a:spAutoFit/>
              </a:bodyPr>
              <a:lstStyle/>
              <a:p>
                <a:r>
                  <a:rPr lang="pt-BR" sz="2400" b="1" dirty="0">
                    <a:solidFill>
                      <a:schemeClr val="tx1"/>
                    </a:solidFill>
                    <a:latin typeface="Rockwell" panose="02060603020205020403" pitchFamily="18" charset="0"/>
                  </a:rPr>
                  <a:t>∂</a:t>
                </a:r>
                <a:r>
                  <a:rPr lang="pt-BR" sz="2400" dirty="0" err="1">
                    <a:solidFill>
                      <a:schemeClr val="tx1"/>
                    </a:solidFill>
                  </a:rPr>
                  <a:t>ReLU</a:t>
                </a:r>
                <a:r>
                  <a:rPr lang="pt-BR" sz="2400" dirty="0">
                    <a:solidFill>
                      <a:schemeClr val="tx1"/>
                    </a:solidFill>
                  </a:rPr>
                  <a:t> </a:t>
                </a:r>
                <a14:m>
                  <m:oMath xmlns:m="http://schemas.openxmlformats.org/officeDocument/2006/math">
                    <m:r>
                      <a:rPr lang="pt-BR"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 </m:t>
                    </m:r>
                    <m:d>
                      <m:dPr>
                        <m:begChr m:val="{"/>
                        <m:endChr m:val=""/>
                        <m:ctrlPr>
                          <a:rPr lang="es-ES" sz="2400" b="0" i="1" smtClean="0">
                            <a:solidFill>
                              <a:schemeClr val="tx1"/>
                            </a:solidFill>
                            <a:latin typeface="Cambria Math" panose="02040503050406030204" pitchFamily="18" charset="0"/>
                          </a:rPr>
                        </m:ctrlPr>
                      </m:dPr>
                      <m:e>
                        <m:eqArr>
                          <m:eqArrPr>
                            <m:ctrlPr>
                              <a:rPr lang="es-ES" sz="2400" b="0" i="1" smtClean="0">
                                <a:solidFill>
                                  <a:schemeClr val="tx1"/>
                                </a:solidFill>
                                <a:latin typeface="Cambria Math" panose="02040503050406030204" pitchFamily="18" charset="0"/>
                              </a:rPr>
                            </m:ctrlPr>
                          </m:eqArrPr>
                          <m:e>
                            <m:r>
                              <a:rPr lang="es-ES" sz="2400" b="0" i="1" smtClean="0">
                                <a:solidFill>
                                  <a:schemeClr val="tx1"/>
                                </a:solidFill>
                                <a:latin typeface="Cambria Math" panose="02040503050406030204" pitchFamily="18" charset="0"/>
                              </a:rPr>
                              <m:t>0,      </m:t>
                            </m:r>
                            <m:r>
                              <a:rPr lang="es-ES" sz="2400" b="0" i="1" smtClean="0">
                                <a:solidFill>
                                  <a:schemeClr val="tx1"/>
                                </a:solidFill>
                                <a:latin typeface="Cambria Math" panose="02040503050406030204" pitchFamily="18" charset="0"/>
                              </a:rPr>
                              <m:t>𝑥</m:t>
                            </m:r>
                            <m:r>
                              <a:rPr lang="es-ES" sz="2400" b="0" i="1" smtClean="0">
                                <a:solidFill>
                                  <a:schemeClr val="tx1"/>
                                </a:solidFill>
                                <a:latin typeface="Cambria Math" panose="02040503050406030204" pitchFamily="18" charset="0"/>
                              </a:rPr>
                              <m:t>≤0</m:t>
                            </m:r>
                          </m:e>
                          <m:e>
                            <m:r>
                              <a:rPr lang="es-ES" sz="2400" b="0" i="1" smtClean="0">
                                <a:solidFill>
                                  <a:schemeClr val="tx1"/>
                                </a:solidFill>
                                <a:latin typeface="Cambria Math" panose="02040503050406030204" pitchFamily="18" charset="0"/>
                              </a:rPr>
                              <m:t>1,      </m:t>
                            </m:r>
                            <m:r>
                              <a:rPr lang="es-ES" sz="2400" b="0" i="1" smtClean="0">
                                <a:solidFill>
                                  <a:schemeClr val="tx1"/>
                                </a:solidFill>
                                <a:latin typeface="Cambria Math" panose="02040503050406030204" pitchFamily="18" charset="0"/>
                              </a:rPr>
                              <m:t>𝑥</m:t>
                            </m:r>
                            <m:r>
                              <a:rPr lang="es-ES" sz="2400" b="0" i="1" smtClean="0">
                                <a:solidFill>
                                  <a:schemeClr val="tx1"/>
                                </a:solidFill>
                                <a:latin typeface="Cambria Math" panose="02040503050406030204" pitchFamily="18" charset="0"/>
                              </a:rPr>
                              <m:t>&gt;0</m:t>
                            </m:r>
                          </m:e>
                        </m:eqArr>
                      </m:e>
                    </m:d>
                  </m:oMath>
                </a14:m>
                <a:endParaRPr lang="es-ES" sz="2400" dirty="0">
                  <a:solidFill>
                    <a:schemeClr val="tx1"/>
                  </a:solidFill>
                </a:endParaRPr>
              </a:p>
            </p:txBody>
          </p:sp>
        </mc:Choice>
        <mc:Fallback xmlns="">
          <p:sp>
            <p:nvSpPr>
              <p:cNvPr id="22" name="CuadroTexto 21">
                <a:extLst>
                  <a:ext uri="{FF2B5EF4-FFF2-40B4-BE49-F238E27FC236}">
                    <a16:creationId xmlns:a16="http://schemas.microsoft.com/office/drawing/2014/main" id="{94B57FD0-16B5-453E-A7CC-503C16654EC5}"/>
                  </a:ext>
                </a:extLst>
              </p:cNvPr>
              <p:cNvSpPr txBox="1">
                <a:spLocks noRot="1" noChangeAspect="1" noMove="1" noResize="1" noEditPoints="1" noAdjustHandles="1" noChangeArrowheads="1" noChangeShapeType="1" noTextEdit="1"/>
              </p:cNvSpPr>
              <p:nvPr/>
            </p:nvSpPr>
            <p:spPr>
              <a:xfrm>
                <a:off x="6616800" y="4414440"/>
                <a:ext cx="3382338" cy="823815"/>
              </a:xfrm>
              <a:prstGeom prst="rect">
                <a:avLst/>
              </a:prstGeom>
              <a:blipFill>
                <a:blip r:embed="rId8"/>
                <a:stretch>
                  <a:fillRect l="-5405"/>
                </a:stretch>
              </a:blipFill>
            </p:spPr>
            <p:txBody>
              <a:bodyPr/>
              <a:lstStyle/>
              <a:p>
                <a:r>
                  <a:rPr lang="es-ES">
                    <a:noFill/>
                  </a:rPr>
                  <a:t> </a:t>
                </a:r>
              </a:p>
            </p:txBody>
          </p:sp>
        </mc:Fallback>
      </mc:AlternateContent>
    </p:spTree>
    <p:extLst>
      <p:ext uri="{BB962C8B-B14F-4D97-AF65-F5344CB8AC3E}">
        <p14:creationId xmlns:p14="http://schemas.microsoft.com/office/powerpoint/2010/main" val="280883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80" y="757183"/>
            <a:ext cx="2713493" cy="1411251"/>
          </a:xfrm>
          <a:prstGeom prst="rect">
            <a:avLst/>
          </a:prstGeom>
        </p:spPr>
        <p:txBody>
          <a:bodyPr vert="horz" lIns="91440" tIns="45720" rIns="91440" bIns="45720" rtlCol="0" anchor="b">
            <a:normAutofit fontScale="77500" lnSpcReduction="20000"/>
          </a:bodyPr>
          <a:lstStyle/>
          <a:p>
            <a:pPr defTabSz="914400">
              <a:lnSpc>
                <a:spcPct val="90000"/>
              </a:lnSpc>
              <a:spcBef>
                <a:spcPct val="0"/>
              </a:spcBef>
              <a:spcAft>
                <a:spcPts val="600"/>
              </a:spcAft>
            </a:pPr>
            <a:r>
              <a:rPr lang="en-US" altLang="ko-KR" sz="4800" b="1" dirty="0" err="1">
                <a:solidFill>
                  <a:schemeClr val="bg1"/>
                </a:solidFill>
                <a:latin typeface="+mj-lt"/>
                <a:ea typeface="+mj-ea"/>
                <a:cs typeface="+mj-cs"/>
              </a:rPr>
              <a:t>Perceptrón</a:t>
            </a:r>
            <a:endParaRPr lang="en-US" altLang="ko-KR" sz="4800" b="1" dirty="0">
              <a:solidFill>
                <a:schemeClr val="bg1"/>
              </a:solidFill>
              <a:latin typeface="+mj-lt"/>
              <a:ea typeface="+mj-ea"/>
              <a:cs typeface="+mj-cs"/>
            </a:endParaRPr>
          </a:p>
          <a:p>
            <a:pPr defTabSz="914400">
              <a:lnSpc>
                <a:spcPct val="90000"/>
              </a:lnSpc>
              <a:spcBef>
                <a:spcPct val="0"/>
              </a:spcBef>
              <a:spcAft>
                <a:spcPts val="600"/>
              </a:spcAft>
            </a:pPr>
            <a:r>
              <a:rPr lang="en-US" altLang="ko-KR" sz="4800" b="1" dirty="0" err="1">
                <a:solidFill>
                  <a:schemeClr val="bg1"/>
                </a:solidFill>
                <a:latin typeface="+mj-lt"/>
                <a:ea typeface="+mj-ea"/>
                <a:cs typeface="+mj-cs"/>
              </a:rPr>
              <a:t>Ejemplo</a:t>
            </a:r>
            <a:endParaRPr lang="en-US" altLang="ko-KR" sz="4800" b="1" dirty="0">
              <a:solidFill>
                <a:schemeClr val="bg1"/>
              </a:solidFill>
              <a:latin typeface="+mj-lt"/>
              <a:ea typeface="+mj-ea"/>
              <a:cs typeface="+mj-cs"/>
            </a:endParaRPr>
          </a:p>
        </p:txBody>
      </p:sp>
      <p:graphicFrame>
        <p:nvGraphicFramePr>
          <p:cNvPr id="3" name="Tabla 2">
            <a:extLst>
              <a:ext uri="{FF2B5EF4-FFF2-40B4-BE49-F238E27FC236}">
                <a16:creationId xmlns:a16="http://schemas.microsoft.com/office/drawing/2014/main" id="{A3B071A0-DA7A-436E-B587-3B4EE7C8102F}"/>
              </a:ext>
            </a:extLst>
          </p:cNvPr>
          <p:cNvGraphicFramePr>
            <a:graphicFrameLocks noGrp="1"/>
          </p:cNvGraphicFramePr>
          <p:nvPr>
            <p:extLst>
              <p:ext uri="{D42A27DB-BD31-4B8C-83A1-F6EECF244321}">
                <p14:modId xmlns:p14="http://schemas.microsoft.com/office/powerpoint/2010/main" val="2933900829"/>
              </p:ext>
            </p:extLst>
          </p:nvPr>
        </p:nvGraphicFramePr>
        <p:xfrm>
          <a:off x="784108" y="2664097"/>
          <a:ext cx="3585028" cy="1849120"/>
        </p:xfrm>
        <a:graphic>
          <a:graphicData uri="http://schemas.openxmlformats.org/drawingml/2006/table">
            <a:tbl>
              <a:tblPr firstRow="1" bandRow="1">
                <a:tableStyleId>{5C22544A-7EE6-4342-B048-85BDC9FD1C3A}</a:tableStyleId>
              </a:tblPr>
              <a:tblGrid>
                <a:gridCol w="896257">
                  <a:extLst>
                    <a:ext uri="{9D8B030D-6E8A-4147-A177-3AD203B41FA5}">
                      <a16:colId xmlns:a16="http://schemas.microsoft.com/office/drawing/2014/main" val="3373024378"/>
                    </a:ext>
                  </a:extLst>
                </a:gridCol>
                <a:gridCol w="896257">
                  <a:extLst>
                    <a:ext uri="{9D8B030D-6E8A-4147-A177-3AD203B41FA5}">
                      <a16:colId xmlns:a16="http://schemas.microsoft.com/office/drawing/2014/main" val="3673756437"/>
                    </a:ext>
                  </a:extLst>
                </a:gridCol>
                <a:gridCol w="896257">
                  <a:extLst>
                    <a:ext uri="{9D8B030D-6E8A-4147-A177-3AD203B41FA5}">
                      <a16:colId xmlns:a16="http://schemas.microsoft.com/office/drawing/2014/main" val="984115966"/>
                    </a:ext>
                  </a:extLst>
                </a:gridCol>
                <a:gridCol w="896257">
                  <a:extLst>
                    <a:ext uri="{9D8B030D-6E8A-4147-A177-3AD203B41FA5}">
                      <a16:colId xmlns:a16="http://schemas.microsoft.com/office/drawing/2014/main" val="2053400431"/>
                    </a:ext>
                  </a:extLst>
                </a:gridCol>
              </a:tblGrid>
              <a:tr h="370840">
                <a:tc>
                  <a:txBody>
                    <a:bodyPr/>
                    <a:lstStyle/>
                    <a:p>
                      <a:pPr algn="ctr"/>
                      <a:r>
                        <a:rPr lang="es-ES" dirty="0"/>
                        <a:t>X1</a:t>
                      </a:r>
                    </a:p>
                  </a:txBody>
                  <a:tcPr/>
                </a:tc>
                <a:tc>
                  <a:txBody>
                    <a:bodyPr/>
                    <a:lstStyle/>
                    <a:p>
                      <a:pPr algn="ctr"/>
                      <a:r>
                        <a:rPr lang="es-ES" dirty="0"/>
                        <a:t>X2</a:t>
                      </a:r>
                    </a:p>
                  </a:txBody>
                  <a:tcPr/>
                </a:tc>
                <a:tc>
                  <a:txBody>
                    <a:bodyPr/>
                    <a:lstStyle/>
                    <a:p>
                      <a:pPr algn="ctr"/>
                      <a:r>
                        <a:rPr lang="es-ES" dirty="0" err="1"/>
                        <a:t>Bias</a:t>
                      </a:r>
                      <a:endParaRPr lang="es-ES" dirty="0"/>
                    </a:p>
                  </a:txBody>
                  <a:tcPr/>
                </a:tc>
                <a:tc>
                  <a:txBody>
                    <a:bodyPr/>
                    <a:lstStyle/>
                    <a:p>
                      <a:pPr algn="ctr"/>
                      <a:r>
                        <a:rPr lang="es-ES" dirty="0"/>
                        <a:t>Salida</a:t>
                      </a:r>
                    </a:p>
                  </a:txBody>
                  <a:tcPr/>
                </a:tc>
                <a:extLst>
                  <a:ext uri="{0D108BD9-81ED-4DB2-BD59-A6C34878D82A}">
                    <a16:rowId xmlns:a16="http://schemas.microsoft.com/office/drawing/2014/main" val="299001770"/>
                  </a:ext>
                </a:extLst>
              </a:tr>
              <a:tr h="370840">
                <a:tc>
                  <a:txBody>
                    <a:bodyPr/>
                    <a:lstStyle/>
                    <a:p>
                      <a:pPr algn="ctr"/>
                      <a:r>
                        <a:rPr lang="es-ES" dirty="0"/>
                        <a:t>0</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2409513478"/>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6855487"/>
                  </a:ext>
                </a:extLst>
              </a:tr>
              <a:tr h="370840">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2894849"/>
                  </a:ext>
                </a:extLst>
              </a:tr>
              <a:tr h="0">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3206667831"/>
                  </a:ext>
                </a:extLst>
              </a:tr>
            </a:tbl>
          </a:graphicData>
        </a:graphic>
      </p:graphicFrame>
      <p:pic>
        <p:nvPicPr>
          <p:cNvPr id="4" name="Imagen 3">
            <a:extLst>
              <a:ext uri="{FF2B5EF4-FFF2-40B4-BE49-F238E27FC236}">
                <a16:creationId xmlns:a16="http://schemas.microsoft.com/office/drawing/2014/main" id="{9D049CE7-1031-44DE-8E60-42E499496F0D}"/>
              </a:ext>
            </a:extLst>
          </p:cNvPr>
          <p:cNvPicPr>
            <a:picLocks noChangeAspect="1"/>
          </p:cNvPicPr>
          <p:nvPr/>
        </p:nvPicPr>
        <p:blipFill>
          <a:blip r:embed="rId3"/>
          <a:stretch>
            <a:fillRect/>
          </a:stretch>
        </p:blipFill>
        <p:spPr>
          <a:xfrm>
            <a:off x="6574971" y="1462808"/>
            <a:ext cx="4344578" cy="3768965"/>
          </a:xfrm>
          <a:prstGeom prst="rect">
            <a:avLst/>
          </a:prstGeom>
        </p:spPr>
      </p:pic>
      <p:pic>
        <p:nvPicPr>
          <p:cNvPr id="7" name="Imagen 6">
            <a:extLst>
              <a:ext uri="{FF2B5EF4-FFF2-40B4-BE49-F238E27FC236}">
                <a16:creationId xmlns:a16="http://schemas.microsoft.com/office/drawing/2014/main" id="{D4788900-D202-4BA1-AA0F-0E3624A68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108" y="4737463"/>
            <a:ext cx="3618016" cy="1778858"/>
          </a:xfrm>
          <a:prstGeom prst="rect">
            <a:avLst/>
          </a:prstGeom>
          <a:ln>
            <a:noFill/>
          </a:ln>
          <a:effectLst>
            <a:softEdge rad="112500"/>
          </a:effectLst>
        </p:spPr>
      </p:pic>
      <p:sp>
        <p:nvSpPr>
          <p:cNvPr id="8" name="TextBox 28">
            <a:extLst>
              <a:ext uri="{FF2B5EF4-FFF2-40B4-BE49-F238E27FC236}">
                <a16:creationId xmlns:a16="http://schemas.microsoft.com/office/drawing/2014/main" id="{7CFEA598-1572-4E21-99DE-84D6A486FE30}"/>
              </a:ext>
            </a:extLst>
          </p:cNvPr>
          <p:cNvSpPr txBox="1"/>
          <p:nvPr/>
        </p:nvSpPr>
        <p:spPr>
          <a:xfrm>
            <a:off x="650174" y="2183311"/>
            <a:ext cx="3885884" cy="513080"/>
          </a:xfrm>
          <a:prstGeom prst="rect">
            <a:avLst/>
          </a:prstGeom>
        </p:spPr>
        <p:txBody>
          <a:bodyPr vert="horz" lIns="91440" tIns="45720" rIns="91440" bIns="45720" rtlCol="0" anchor="t">
            <a:normAutofit/>
          </a:bodyPr>
          <a:lstStyle/>
          <a:p>
            <a:pPr algn="just" defTabSz="914400">
              <a:lnSpc>
                <a:spcPct val="90000"/>
              </a:lnSpc>
              <a:spcAft>
                <a:spcPts val="600"/>
              </a:spcAft>
            </a:pPr>
            <a:r>
              <a:rPr lang="en-US" altLang="ko-KR" sz="1600" dirty="0">
                <a:solidFill>
                  <a:schemeClr val="bg1"/>
                </a:solidFill>
              </a:rPr>
              <a:t>*</a:t>
            </a:r>
            <a:r>
              <a:rPr lang="en-US" altLang="ko-KR" sz="1600" dirty="0" err="1">
                <a:solidFill>
                  <a:schemeClr val="bg1"/>
                </a:solidFill>
              </a:rPr>
              <a:t>En</a:t>
            </a:r>
            <a:r>
              <a:rPr lang="en-US" altLang="ko-KR" sz="1600" dirty="0">
                <a:solidFill>
                  <a:schemeClr val="bg1"/>
                </a:solidFill>
              </a:rPr>
              <a:t> </a:t>
            </a:r>
            <a:r>
              <a:rPr lang="en-US" altLang="ko-KR" sz="1600" dirty="0" err="1">
                <a:solidFill>
                  <a:schemeClr val="bg1"/>
                </a:solidFill>
              </a:rPr>
              <a:t>este</a:t>
            </a:r>
            <a:r>
              <a:rPr lang="en-US" altLang="ko-KR" sz="1600" dirty="0">
                <a:solidFill>
                  <a:schemeClr val="bg1"/>
                </a:solidFill>
              </a:rPr>
              <a:t> </a:t>
            </a:r>
            <a:r>
              <a:rPr lang="en-US" altLang="ko-KR" sz="1600" dirty="0" err="1">
                <a:solidFill>
                  <a:schemeClr val="bg1"/>
                </a:solidFill>
              </a:rPr>
              <a:t>caso</a:t>
            </a:r>
            <a:r>
              <a:rPr lang="en-US" altLang="ko-KR" sz="1600" dirty="0">
                <a:solidFill>
                  <a:schemeClr val="bg1"/>
                </a:solidFill>
              </a:rPr>
              <a:t> </a:t>
            </a:r>
            <a:r>
              <a:rPr lang="en-US" altLang="ko-KR" sz="1600" dirty="0" err="1">
                <a:solidFill>
                  <a:schemeClr val="bg1"/>
                </a:solidFill>
              </a:rPr>
              <a:t>todos</a:t>
            </a:r>
            <a:r>
              <a:rPr lang="en-US" altLang="ko-KR" sz="1600" dirty="0">
                <a:solidFill>
                  <a:schemeClr val="bg1"/>
                </a:solidFill>
              </a:rPr>
              <a:t> los pesos </a:t>
            </a:r>
            <a:r>
              <a:rPr lang="en-US" altLang="ko-KR" sz="1600" dirty="0" err="1">
                <a:solidFill>
                  <a:schemeClr val="bg1"/>
                </a:solidFill>
              </a:rPr>
              <a:t>valdrán</a:t>
            </a:r>
            <a:r>
              <a:rPr lang="en-US" altLang="ko-KR" sz="1600" dirty="0">
                <a:solidFill>
                  <a:schemeClr val="bg1"/>
                </a:solidFill>
              </a:rPr>
              <a:t> 1</a:t>
            </a:r>
          </a:p>
        </p:txBody>
      </p:sp>
    </p:spTree>
    <p:extLst>
      <p:ext uri="{BB962C8B-B14F-4D97-AF65-F5344CB8AC3E}">
        <p14:creationId xmlns:p14="http://schemas.microsoft.com/office/powerpoint/2010/main" val="3548626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3106661" cy="745959"/>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Entrenamiento</a:t>
            </a:r>
            <a:endParaRPr lang="en-US" altLang="ko-KR" sz="3200" b="1" u="sng"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Para que nuestra red funcione de verdad, deberemos crear un método de entrenamiento que nos permita ir variando los pesos y </a:t>
            </a:r>
            <a:r>
              <a:rPr lang="es-ES" altLang="ko-KR" sz="1600" dirty="0" err="1">
                <a:solidFill>
                  <a:schemeClr val="bg1"/>
                </a:solidFill>
              </a:rPr>
              <a:t>bias</a:t>
            </a:r>
            <a:r>
              <a:rPr lang="es-ES" altLang="ko-KR" sz="1600" dirty="0">
                <a:solidFill>
                  <a:schemeClr val="bg1"/>
                </a:solidFill>
              </a:rPr>
              <a:t> de esta (inicializados aleatoriamente) por otros que vaya aprendiendo.</a:t>
            </a:r>
          </a:p>
          <a:p>
            <a:pPr algn="just" defTabSz="914400">
              <a:lnSpc>
                <a:spcPct val="90000"/>
              </a:lnSpc>
              <a:spcAft>
                <a:spcPts val="600"/>
              </a:spcAft>
            </a:pPr>
            <a:r>
              <a:rPr lang="es-ES" altLang="ko-KR" sz="1600" dirty="0">
                <a:solidFill>
                  <a:schemeClr val="bg1"/>
                </a:solidFill>
              </a:rPr>
              <a:t>Ya hemos hecho la primera parte de este método. Ahora lo ideal sería hacer otro método que fuera creando esas iteraciones de entrenamiento y mostrando cómo se va reduciendo el error.</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16" name="CuadroTexto 15">
            <a:extLst>
              <a:ext uri="{FF2B5EF4-FFF2-40B4-BE49-F238E27FC236}">
                <a16:creationId xmlns:a16="http://schemas.microsoft.com/office/drawing/2014/main" id="{019DECC7-0019-419A-A8E9-E1A28B5856CE}"/>
              </a:ext>
            </a:extLst>
          </p:cNvPr>
          <p:cNvSpPr txBox="1"/>
          <p:nvPr/>
        </p:nvSpPr>
        <p:spPr>
          <a:xfrm>
            <a:off x="5477163" y="482935"/>
            <a:ext cx="6160654" cy="523220"/>
          </a:xfrm>
          <a:prstGeom prst="rect">
            <a:avLst/>
          </a:prstGeom>
          <a:noFill/>
        </p:spPr>
        <p:txBody>
          <a:bodyPr wrap="square" rtlCol="0">
            <a:spAutoFit/>
          </a:bodyPr>
          <a:lstStyle/>
          <a:p>
            <a:pPr algn="ctr"/>
            <a:r>
              <a:rPr lang="es-ES" sz="2800" b="1" u="sng" dirty="0">
                <a:solidFill>
                  <a:schemeClr val="accent4"/>
                </a:solidFill>
              </a:rPr>
              <a:t>Cómo aplicarlo a nuestra red</a:t>
            </a:r>
            <a:endParaRPr lang="es-ES" sz="1200" b="1" u="sng" dirty="0">
              <a:solidFill>
                <a:schemeClr val="accent4"/>
              </a:solidFill>
            </a:endParaRPr>
          </a:p>
        </p:txBody>
      </p:sp>
      <p:sp>
        <p:nvSpPr>
          <p:cNvPr id="11" name="TextBox 28">
            <a:extLst>
              <a:ext uri="{FF2B5EF4-FFF2-40B4-BE49-F238E27FC236}">
                <a16:creationId xmlns:a16="http://schemas.microsoft.com/office/drawing/2014/main" id="{9EA761AD-5CD4-4457-B02E-6AA9A2BFA43F}"/>
              </a:ext>
            </a:extLst>
          </p:cNvPr>
          <p:cNvSpPr txBox="1"/>
          <p:nvPr/>
        </p:nvSpPr>
        <p:spPr>
          <a:xfrm>
            <a:off x="5578415" y="1007081"/>
            <a:ext cx="6160653" cy="5083168"/>
          </a:xfrm>
          <a:prstGeom prst="rect">
            <a:avLst/>
          </a:prstGeom>
        </p:spPr>
        <p:txBody>
          <a:bodyPr vert="horz" lIns="91440" tIns="45720" rIns="91440" bIns="45720" rtlCol="0" anchor="t">
            <a:normAutofit/>
          </a:bodyPr>
          <a:lstStyle/>
          <a:p>
            <a:pPr algn="ctr" defTabSz="914400">
              <a:lnSpc>
                <a:spcPct val="90000"/>
              </a:lnSpc>
              <a:spcAft>
                <a:spcPts val="600"/>
              </a:spcAft>
            </a:pPr>
            <a:r>
              <a:rPr lang="es-ES" altLang="ko-KR" sz="2000" b="1" dirty="0">
                <a:solidFill>
                  <a:schemeClr val="accent1"/>
                </a:solidFill>
              </a:rPr>
              <a:t>Pseudocódigo función para lanzar el entrenamiento sobre nuestra red:</a:t>
            </a:r>
          </a:p>
          <a:p>
            <a:pPr algn="ctr" defTabSz="914400">
              <a:lnSpc>
                <a:spcPct val="90000"/>
              </a:lnSpc>
              <a:spcAft>
                <a:spcPts val="600"/>
              </a:spcAft>
            </a:pPr>
            <a:endParaRPr lang="es-ES" altLang="ko-KR" sz="2000" b="1" dirty="0">
              <a:solidFill>
                <a:schemeClr val="accent1"/>
              </a:solidFill>
            </a:endParaRPr>
          </a:p>
          <a:p>
            <a:pPr defTabSz="914400">
              <a:lnSpc>
                <a:spcPct val="90000"/>
              </a:lnSpc>
              <a:spcAft>
                <a:spcPts val="600"/>
              </a:spcAft>
            </a:pPr>
            <a:r>
              <a:rPr lang="es-ES" altLang="ko-KR" sz="1600" b="1" dirty="0" err="1">
                <a:solidFill>
                  <a:schemeClr val="accent1"/>
                </a:solidFill>
              </a:rPr>
              <a:t>Function</a:t>
            </a:r>
            <a:r>
              <a:rPr lang="es-ES" altLang="ko-KR" sz="1600" b="1" dirty="0">
                <a:solidFill>
                  <a:schemeClr val="accent1"/>
                </a:solidFill>
              </a:rPr>
              <a:t> (</a:t>
            </a:r>
            <a:r>
              <a:rPr lang="es-ES" altLang="ko-KR" sz="1600" b="1" dirty="0" err="1">
                <a:solidFill>
                  <a:schemeClr val="accent1"/>
                </a:solidFill>
              </a:rPr>
              <a:t>Datos_entrada</a:t>
            </a:r>
            <a:r>
              <a:rPr lang="es-ES" altLang="ko-KR" sz="1600" b="1" dirty="0">
                <a:solidFill>
                  <a:schemeClr val="accent1"/>
                </a:solidFill>
              </a:rPr>
              <a:t>, </a:t>
            </a:r>
            <a:r>
              <a:rPr lang="es-ES" altLang="ko-KR" sz="1600" b="1" dirty="0" err="1">
                <a:solidFill>
                  <a:schemeClr val="accent1"/>
                </a:solidFill>
              </a:rPr>
              <a:t>Resultados_esperados</a:t>
            </a:r>
            <a:r>
              <a:rPr lang="es-ES" altLang="ko-KR" sz="1600" b="1" dirty="0">
                <a:solidFill>
                  <a:schemeClr val="accent1"/>
                </a:solidFill>
              </a:rPr>
              <a:t>, iteraciones)</a:t>
            </a:r>
          </a:p>
          <a:p>
            <a:pPr defTabSz="914400">
              <a:lnSpc>
                <a:spcPct val="90000"/>
              </a:lnSpc>
              <a:spcAft>
                <a:spcPts val="600"/>
              </a:spcAft>
            </a:pPr>
            <a:endParaRPr lang="es-ES" altLang="ko-KR" sz="1600" b="1" dirty="0">
              <a:solidFill>
                <a:schemeClr val="accent1"/>
              </a:solidFill>
            </a:endParaRPr>
          </a:p>
          <a:p>
            <a:pPr defTabSz="914400">
              <a:lnSpc>
                <a:spcPct val="90000"/>
              </a:lnSpc>
              <a:spcAft>
                <a:spcPts val="600"/>
              </a:spcAft>
            </a:pPr>
            <a:r>
              <a:rPr lang="es-ES" altLang="ko-KR" sz="1400" dirty="0">
                <a:solidFill>
                  <a:schemeClr val="accent1"/>
                </a:solidFill>
              </a:rPr>
              <a:t>      </a:t>
            </a:r>
            <a:r>
              <a:rPr lang="es-ES" altLang="ko-KR" sz="1400" dirty="0" err="1">
                <a:solidFill>
                  <a:schemeClr val="accent1"/>
                </a:solidFill>
              </a:rPr>
              <a:t>for</a:t>
            </a:r>
            <a:r>
              <a:rPr lang="es-ES" altLang="ko-KR" sz="1400" dirty="0">
                <a:solidFill>
                  <a:schemeClr val="accent1"/>
                </a:solidFill>
              </a:rPr>
              <a:t> (iteraciones):</a:t>
            </a:r>
          </a:p>
          <a:p>
            <a:pPr defTabSz="914400">
              <a:lnSpc>
                <a:spcPct val="90000"/>
              </a:lnSpc>
              <a:spcAft>
                <a:spcPts val="600"/>
              </a:spcAft>
            </a:pPr>
            <a:r>
              <a:rPr lang="es-ES" altLang="ko-KR" sz="1400" dirty="0">
                <a:solidFill>
                  <a:schemeClr val="accent1"/>
                </a:solidFill>
              </a:rPr>
              <a:t>            </a:t>
            </a:r>
            <a:r>
              <a:rPr lang="es-ES" altLang="ko-KR" sz="1400" dirty="0" err="1">
                <a:solidFill>
                  <a:schemeClr val="accent1"/>
                </a:solidFill>
              </a:rPr>
              <a:t>for</a:t>
            </a:r>
            <a:r>
              <a:rPr lang="es-ES" altLang="ko-KR" sz="1400" dirty="0">
                <a:solidFill>
                  <a:schemeClr val="accent1"/>
                </a:solidFill>
              </a:rPr>
              <a:t> (</a:t>
            </a:r>
            <a:r>
              <a:rPr lang="es-ES" altLang="ko-KR" sz="1400" dirty="0" err="1">
                <a:solidFill>
                  <a:schemeClr val="accent1"/>
                </a:solidFill>
              </a:rPr>
              <a:t>Datos_entrada</a:t>
            </a:r>
            <a:r>
              <a:rPr lang="es-ES" altLang="ko-KR" sz="1400" dirty="0">
                <a:solidFill>
                  <a:schemeClr val="accent1"/>
                </a:solidFill>
              </a:rPr>
              <a:t>)</a:t>
            </a:r>
          </a:p>
          <a:p>
            <a:pPr defTabSz="914400">
              <a:lnSpc>
                <a:spcPct val="90000"/>
              </a:lnSpc>
              <a:spcAft>
                <a:spcPts val="600"/>
              </a:spcAft>
            </a:pPr>
            <a:r>
              <a:rPr lang="es-ES" altLang="ko-KR" sz="1400" dirty="0">
                <a:solidFill>
                  <a:schemeClr val="accent1"/>
                </a:solidFill>
              </a:rPr>
              <a:t>                  </a:t>
            </a:r>
            <a:r>
              <a:rPr lang="es-ES" altLang="ko-KR" sz="1400" dirty="0" err="1">
                <a:solidFill>
                  <a:schemeClr val="accent1"/>
                </a:solidFill>
              </a:rPr>
              <a:t>self.red.train</a:t>
            </a:r>
            <a:r>
              <a:rPr lang="es-ES" altLang="ko-KR" sz="1400" dirty="0">
                <a:solidFill>
                  <a:schemeClr val="accent1"/>
                </a:solidFill>
              </a:rPr>
              <a:t>(</a:t>
            </a:r>
            <a:r>
              <a:rPr lang="es-ES" altLang="ko-KR" sz="1400" dirty="0" err="1">
                <a:solidFill>
                  <a:schemeClr val="accent1"/>
                </a:solidFill>
              </a:rPr>
              <a:t>dato_entrada,resultado_esperado</a:t>
            </a:r>
            <a:r>
              <a:rPr lang="es-ES" altLang="ko-KR" sz="1400" dirty="0">
                <a:solidFill>
                  <a:schemeClr val="accent1"/>
                </a:solidFill>
              </a:rPr>
              <a:t>)</a:t>
            </a:r>
          </a:p>
          <a:p>
            <a:pPr defTabSz="914400">
              <a:lnSpc>
                <a:spcPct val="90000"/>
              </a:lnSpc>
              <a:spcAft>
                <a:spcPts val="600"/>
              </a:spcAft>
            </a:pPr>
            <a:endParaRPr lang="es-ES" altLang="ko-KR" sz="1400" dirty="0">
              <a:solidFill>
                <a:schemeClr val="accent1"/>
              </a:solidFill>
            </a:endParaRPr>
          </a:p>
          <a:p>
            <a:pPr defTabSz="914400">
              <a:lnSpc>
                <a:spcPct val="90000"/>
              </a:lnSpc>
              <a:spcAft>
                <a:spcPts val="600"/>
              </a:spcAft>
            </a:pPr>
            <a:r>
              <a:rPr lang="es-ES" altLang="ko-KR" sz="1400" dirty="0">
                <a:solidFill>
                  <a:schemeClr val="accent1"/>
                </a:solidFill>
              </a:rPr>
              <a:t>          </a:t>
            </a:r>
            <a:r>
              <a:rPr lang="es-ES" altLang="ko-KR" sz="1400" dirty="0" err="1">
                <a:solidFill>
                  <a:schemeClr val="accent1"/>
                </a:solidFill>
              </a:rPr>
              <a:t>if</a:t>
            </a:r>
            <a:r>
              <a:rPr lang="es-ES" altLang="ko-KR" sz="1400" dirty="0">
                <a:solidFill>
                  <a:schemeClr val="accent1"/>
                </a:solidFill>
              </a:rPr>
              <a:t> iteraciones % 25 == 0:</a:t>
            </a:r>
          </a:p>
          <a:p>
            <a:pPr defTabSz="914400">
              <a:lnSpc>
                <a:spcPct val="90000"/>
              </a:lnSpc>
              <a:spcAft>
                <a:spcPts val="600"/>
              </a:spcAft>
            </a:pPr>
            <a:r>
              <a:rPr lang="es-ES" altLang="ko-KR" sz="1400" dirty="0">
                <a:solidFill>
                  <a:schemeClr val="accent1"/>
                </a:solidFill>
              </a:rPr>
              <a:t>                </a:t>
            </a:r>
            <a:r>
              <a:rPr lang="es-ES" altLang="ko-KR" sz="1400" dirty="0" err="1">
                <a:solidFill>
                  <a:schemeClr val="accent1"/>
                </a:solidFill>
              </a:rPr>
              <a:t>salidas_obtenidas</a:t>
            </a:r>
            <a:r>
              <a:rPr lang="es-ES" altLang="ko-KR" sz="1400" dirty="0">
                <a:solidFill>
                  <a:schemeClr val="accent1"/>
                </a:solidFill>
              </a:rPr>
              <a:t> = []</a:t>
            </a:r>
          </a:p>
          <a:p>
            <a:pPr defTabSz="914400">
              <a:lnSpc>
                <a:spcPct val="90000"/>
              </a:lnSpc>
              <a:spcAft>
                <a:spcPts val="600"/>
              </a:spcAft>
            </a:pPr>
            <a:r>
              <a:rPr lang="es-ES" altLang="ko-KR" sz="1400" dirty="0">
                <a:solidFill>
                  <a:schemeClr val="accent1"/>
                </a:solidFill>
              </a:rPr>
              <a:t>                </a:t>
            </a:r>
            <a:r>
              <a:rPr lang="es-ES" altLang="ko-KR" sz="1400" dirty="0" err="1">
                <a:solidFill>
                  <a:schemeClr val="accent1"/>
                </a:solidFill>
              </a:rPr>
              <a:t>for</a:t>
            </a:r>
            <a:r>
              <a:rPr lang="es-ES" altLang="ko-KR" sz="1400" dirty="0">
                <a:solidFill>
                  <a:schemeClr val="accent1"/>
                </a:solidFill>
              </a:rPr>
              <a:t> (</a:t>
            </a:r>
            <a:r>
              <a:rPr lang="es-ES" altLang="ko-KR" sz="1400" dirty="0" err="1">
                <a:solidFill>
                  <a:schemeClr val="accent1"/>
                </a:solidFill>
              </a:rPr>
              <a:t>Datos_entrada</a:t>
            </a:r>
            <a:r>
              <a:rPr lang="es-ES" altLang="ko-KR" sz="1400" dirty="0">
                <a:solidFill>
                  <a:schemeClr val="accent1"/>
                </a:solidFill>
              </a:rPr>
              <a:t>):</a:t>
            </a:r>
          </a:p>
          <a:p>
            <a:pPr defTabSz="914400">
              <a:lnSpc>
                <a:spcPct val="90000"/>
              </a:lnSpc>
              <a:spcAft>
                <a:spcPts val="600"/>
              </a:spcAft>
            </a:pPr>
            <a:r>
              <a:rPr lang="es-ES" altLang="ko-KR" sz="1400" dirty="0">
                <a:solidFill>
                  <a:schemeClr val="accent1"/>
                </a:solidFill>
              </a:rPr>
              <a:t>                      </a:t>
            </a:r>
            <a:r>
              <a:rPr lang="es-ES" altLang="ko-KR" sz="1400" dirty="0" err="1">
                <a:solidFill>
                  <a:schemeClr val="accent1"/>
                </a:solidFill>
              </a:rPr>
              <a:t>salidas_obtenidas.append</a:t>
            </a:r>
            <a:r>
              <a:rPr lang="es-ES" altLang="ko-KR" sz="1400" dirty="0">
                <a:solidFill>
                  <a:schemeClr val="accent1"/>
                </a:solidFill>
              </a:rPr>
              <a:t>(</a:t>
            </a:r>
            <a:r>
              <a:rPr lang="es-ES" altLang="ko-KR" sz="1400" dirty="0" err="1">
                <a:solidFill>
                  <a:schemeClr val="accent1"/>
                </a:solidFill>
              </a:rPr>
              <a:t>self.red.test</a:t>
            </a:r>
            <a:r>
              <a:rPr lang="es-ES" altLang="ko-KR" sz="1400" dirty="0">
                <a:solidFill>
                  <a:schemeClr val="accent1"/>
                </a:solidFill>
              </a:rPr>
              <a:t>(</a:t>
            </a:r>
            <a:r>
              <a:rPr lang="es-ES" altLang="ko-KR" sz="1400" dirty="0" err="1">
                <a:solidFill>
                  <a:schemeClr val="accent1"/>
                </a:solidFill>
              </a:rPr>
              <a:t>dato_entrada</a:t>
            </a:r>
            <a:r>
              <a:rPr lang="es-ES" altLang="ko-KR" sz="1400" dirty="0">
                <a:solidFill>
                  <a:schemeClr val="accent1"/>
                </a:solidFill>
              </a:rPr>
              <a:t>))</a:t>
            </a:r>
          </a:p>
          <a:p>
            <a:pPr defTabSz="914400">
              <a:lnSpc>
                <a:spcPct val="90000"/>
              </a:lnSpc>
              <a:spcAft>
                <a:spcPts val="600"/>
              </a:spcAft>
            </a:pPr>
            <a:r>
              <a:rPr lang="es-ES" altLang="ko-KR" sz="1400" dirty="0">
                <a:solidFill>
                  <a:schemeClr val="accent1"/>
                </a:solidFill>
              </a:rPr>
              <a:t>                </a:t>
            </a:r>
          </a:p>
          <a:p>
            <a:pPr defTabSz="914400">
              <a:lnSpc>
                <a:spcPct val="90000"/>
              </a:lnSpc>
              <a:spcAft>
                <a:spcPts val="600"/>
              </a:spcAft>
            </a:pPr>
            <a:r>
              <a:rPr lang="es-ES" altLang="ko-KR" sz="1400" dirty="0">
                <a:solidFill>
                  <a:schemeClr val="accent1"/>
                </a:solidFill>
              </a:rPr>
              <a:t>                 </a:t>
            </a:r>
            <a:r>
              <a:rPr lang="es-ES" altLang="ko-KR" sz="1400" dirty="0" err="1">
                <a:solidFill>
                  <a:schemeClr val="accent1"/>
                </a:solidFill>
              </a:rPr>
              <a:t>print</a:t>
            </a:r>
            <a:r>
              <a:rPr lang="es-ES" altLang="ko-KR" sz="1400" dirty="0">
                <a:solidFill>
                  <a:schemeClr val="accent1"/>
                </a:solidFill>
              </a:rPr>
              <a:t>(</a:t>
            </a:r>
            <a:r>
              <a:rPr lang="es-ES" altLang="ko-KR" sz="1400" dirty="0" err="1">
                <a:solidFill>
                  <a:schemeClr val="accent1"/>
                </a:solidFill>
              </a:rPr>
              <a:t>Error_cuadrático_medio</a:t>
            </a:r>
            <a:r>
              <a:rPr lang="es-ES" altLang="ko-KR" sz="1400" dirty="0">
                <a:solidFill>
                  <a:schemeClr val="accent1"/>
                </a:solidFill>
              </a:rPr>
              <a:t>(</a:t>
            </a:r>
            <a:r>
              <a:rPr lang="es-ES" altLang="ko-KR" sz="1400" dirty="0" err="1">
                <a:solidFill>
                  <a:schemeClr val="accent1"/>
                </a:solidFill>
              </a:rPr>
              <a:t>salidas_obtenidas</a:t>
            </a:r>
            <a:r>
              <a:rPr lang="es-ES" altLang="ko-KR" sz="1400" dirty="0">
                <a:solidFill>
                  <a:schemeClr val="accent1"/>
                </a:solidFill>
              </a:rPr>
              <a:t>, 					</a:t>
            </a:r>
            <a:r>
              <a:rPr lang="es-ES" altLang="ko-KR" sz="1400" dirty="0" err="1">
                <a:solidFill>
                  <a:schemeClr val="accent1"/>
                </a:solidFill>
              </a:rPr>
              <a:t>Resultados_esperados</a:t>
            </a:r>
            <a:r>
              <a:rPr lang="es-ES" altLang="ko-KR" sz="1400" dirty="0">
                <a:solidFill>
                  <a:schemeClr val="accent1"/>
                </a:solidFill>
              </a:rPr>
              <a:t>)</a:t>
            </a:r>
          </a:p>
          <a:p>
            <a:pPr defTabSz="914400">
              <a:lnSpc>
                <a:spcPct val="90000"/>
              </a:lnSpc>
              <a:spcAft>
                <a:spcPts val="600"/>
              </a:spcAft>
            </a:pPr>
            <a:endParaRPr lang="es-ES" altLang="ko-KR" sz="1600" b="1" dirty="0">
              <a:solidFill>
                <a:schemeClr val="accent1"/>
              </a:solidFill>
            </a:endParaRPr>
          </a:p>
        </p:txBody>
      </p:sp>
    </p:spTree>
    <p:extLst>
      <p:ext uri="{BB962C8B-B14F-4D97-AF65-F5344CB8AC3E}">
        <p14:creationId xmlns:p14="http://schemas.microsoft.com/office/powerpoint/2010/main" val="2191697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736039"/>
            <a:ext cx="5446295" cy="786882"/>
          </a:xfrm>
          <a:prstGeom prst="rect">
            <a:avLst/>
          </a:prstGeom>
          <a:noFill/>
        </p:spPr>
        <p:txBody>
          <a:bodyPr wrap="square" rtlCol="0" anchor="ctr">
            <a:spAutoFit/>
          </a:bodyPr>
          <a:lstStyle/>
          <a:p>
            <a:pPr>
              <a:lnSpc>
                <a:spcPts val="5400"/>
              </a:lnSpc>
            </a:pPr>
            <a:r>
              <a:rPr lang="en-US" altLang="ko-KR" sz="6000" dirty="0" err="1">
                <a:solidFill>
                  <a:schemeClr val="tx1">
                    <a:lumMod val="75000"/>
                    <a:lumOff val="25000"/>
                  </a:schemeClr>
                </a:solidFill>
                <a:cs typeface="Arial" pitchFamily="34" charset="0"/>
              </a:rPr>
              <a:t>Otros</a:t>
            </a:r>
            <a:r>
              <a:rPr lang="en-US" altLang="ko-KR" sz="6000" dirty="0">
                <a:solidFill>
                  <a:schemeClr val="tx1">
                    <a:lumMod val="75000"/>
                    <a:lumOff val="25000"/>
                  </a:schemeClr>
                </a:solidFill>
                <a:cs typeface="Arial" pitchFamily="34" charset="0"/>
              </a:rPr>
              <a:t> </a:t>
            </a:r>
            <a:r>
              <a:rPr lang="en-US" altLang="ko-KR" sz="6000" dirty="0" err="1">
                <a:solidFill>
                  <a:schemeClr val="tx1">
                    <a:lumMod val="75000"/>
                    <a:lumOff val="25000"/>
                  </a:schemeClr>
                </a:solidFill>
                <a:cs typeface="Arial" pitchFamily="34" charset="0"/>
              </a:rPr>
              <a:t>aspectos</a:t>
            </a:r>
            <a:endParaRPr lang="ko-KR" altLang="en-US" sz="6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5881" y="3817289"/>
            <a:ext cx="4394737" cy="707886"/>
          </a:xfrm>
          <a:prstGeom prst="rect">
            <a:avLst/>
          </a:prstGeom>
          <a:noFill/>
        </p:spPr>
        <p:txBody>
          <a:bodyPr wrap="square" rtlCol="0" anchor="ctr">
            <a:spAutoFit/>
          </a:bodyPr>
          <a:lstStyle/>
          <a:p>
            <a:r>
              <a:rPr lang="en-US" altLang="ko-KR" sz="2000" dirty="0">
                <a:solidFill>
                  <a:schemeClr val="tx1">
                    <a:lumMod val="75000"/>
                    <a:lumOff val="25000"/>
                  </a:schemeClr>
                </a:solidFill>
                <a:cs typeface="Arial" pitchFamily="34" charset="0"/>
              </a:rPr>
              <a:t>Overfitting, </a:t>
            </a:r>
            <a:r>
              <a:rPr lang="en-US" altLang="ko-KR" sz="2000" dirty="0" err="1">
                <a:solidFill>
                  <a:schemeClr val="tx1">
                    <a:lumMod val="75000"/>
                    <a:lumOff val="25000"/>
                  </a:schemeClr>
                </a:solidFill>
                <a:cs typeface="Arial" pitchFamily="34" charset="0"/>
              </a:rPr>
              <a:t>datos</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desbalanceados</a:t>
            </a:r>
            <a:r>
              <a:rPr lang="en-US" altLang="ko-KR" sz="2000" dirty="0">
                <a:solidFill>
                  <a:schemeClr val="tx1">
                    <a:lumMod val="75000"/>
                    <a:lumOff val="25000"/>
                  </a:schemeClr>
                </a:solidFill>
                <a:cs typeface="Arial" pitchFamily="34" charset="0"/>
              </a:rPr>
              <a:t>, conjuntos de </a:t>
            </a:r>
            <a:r>
              <a:rPr lang="en-US" altLang="ko-KR" sz="2000" dirty="0" err="1">
                <a:solidFill>
                  <a:schemeClr val="tx1">
                    <a:lumMod val="75000"/>
                    <a:lumOff val="25000"/>
                  </a:schemeClr>
                </a:solidFill>
                <a:cs typeface="Arial" pitchFamily="34" charset="0"/>
              </a:rPr>
              <a:t>entrenamiento</a:t>
            </a:r>
            <a:r>
              <a:rPr lang="en-US" altLang="ko-KR" sz="2000" dirty="0">
                <a:solidFill>
                  <a:schemeClr val="tx1">
                    <a:lumMod val="75000"/>
                    <a:lumOff val="25000"/>
                  </a:schemeClr>
                </a:solidFill>
                <a:cs typeface="Arial" pitchFamily="34" charset="0"/>
              </a:rPr>
              <a:t> y test</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197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3106661" cy="1076797"/>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a:solidFill>
                  <a:schemeClr val="bg1"/>
                </a:solidFill>
                <a:latin typeface="+mj-lt"/>
                <a:ea typeface="+mj-ea"/>
                <a:cs typeface="+mj-cs"/>
              </a:rPr>
              <a:t>Overfitting o </a:t>
            </a:r>
            <a:r>
              <a:rPr lang="en-US" altLang="ko-KR" sz="3200" b="1" dirty="0" err="1">
                <a:solidFill>
                  <a:schemeClr val="bg1"/>
                </a:solidFill>
                <a:latin typeface="+mj-lt"/>
                <a:ea typeface="+mj-ea"/>
                <a:cs typeface="+mj-cs"/>
              </a:rPr>
              <a:t>sobre-ajuste</a:t>
            </a:r>
            <a:endParaRPr lang="en-US" altLang="ko-KR" sz="3200" b="1"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6"/>
            <a:ext cx="4220514" cy="272751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Este fenómeno sucede cuando entrenamos demasiado a nuestra red neuronal provocando lo siguiente:</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Muy </a:t>
            </a:r>
            <a:r>
              <a:rPr lang="es-ES" altLang="ko-KR" sz="1600" b="1" dirty="0">
                <a:solidFill>
                  <a:schemeClr val="bg1"/>
                </a:solidFill>
              </a:rPr>
              <a:t>buen ajuste</a:t>
            </a:r>
            <a:r>
              <a:rPr lang="es-ES" altLang="ko-KR" sz="1600" dirty="0">
                <a:solidFill>
                  <a:schemeClr val="bg1"/>
                </a:solidFill>
              </a:rPr>
              <a:t> con los datos de </a:t>
            </a:r>
            <a:r>
              <a:rPr lang="es-ES" altLang="ko-KR" sz="1600" b="1" dirty="0">
                <a:solidFill>
                  <a:schemeClr val="bg1"/>
                </a:solidFill>
              </a:rPr>
              <a:t>entrenamiento</a:t>
            </a:r>
          </a:p>
          <a:p>
            <a:pPr marL="742894" lvl="1" indent="-285750" algn="just" defTabSz="914400">
              <a:lnSpc>
                <a:spcPct val="90000"/>
              </a:lnSpc>
              <a:spcAft>
                <a:spcPts val="600"/>
              </a:spcAft>
              <a:buFont typeface="Arial" panose="020B0604020202020204" pitchFamily="34" charset="0"/>
              <a:buChar char="•"/>
            </a:pPr>
            <a:r>
              <a:rPr lang="es-ES" altLang="ko-KR" sz="1600" b="1" dirty="0">
                <a:solidFill>
                  <a:schemeClr val="bg1"/>
                </a:solidFill>
              </a:rPr>
              <a:t>Peor ajuste</a:t>
            </a:r>
            <a:r>
              <a:rPr lang="es-ES" altLang="ko-KR" sz="1600" dirty="0">
                <a:solidFill>
                  <a:schemeClr val="bg1"/>
                </a:solidFill>
              </a:rPr>
              <a:t> con los datos de </a:t>
            </a:r>
            <a:r>
              <a:rPr lang="es-ES" altLang="ko-KR" sz="1600" b="1" dirty="0">
                <a:solidFill>
                  <a:schemeClr val="bg1"/>
                </a:solidFill>
              </a:rPr>
              <a:t>test</a:t>
            </a: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7" name="TextBox 27">
            <a:hlinkClick r:id="rId3"/>
            <a:extLst>
              <a:ext uri="{FF2B5EF4-FFF2-40B4-BE49-F238E27FC236}">
                <a16:creationId xmlns:a16="http://schemas.microsoft.com/office/drawing/2014/main" id="{C0A98D20-6925-44BB-98FF-9B215E561CD7}"/>
              </a:ext>
            </a:extLst>
          </p:cNvPr>
          <p:cNvSpPr txBox="1"/>
          <p:nvPr/>
        </p:nvSpPr>
        <p:spPr>
          <a:xfrm>
            <a:off x="1929980" y="4704575"/>
            <a:ext cx="1293283"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Video</a:t>
            </a:r>
            <a:endParaRPr lang="ko-KR" altLang="en-US" sz="2800" b="1" dirty="0">
              <a:solidFill>
                <a:schemeClr val="accent1"/>
              </a:solidFill>
              <a:cs typeface="Arial" pitchFamily="34" charset="0"/>
            </a:endParaRPr>
          </a:p>
        </p:txBody>
      </p:sp>
      <p:pic>
        <p:nvPicPr>
          <p:cNvPr id="14" name="Imagen 13">
            <a:extLst>
              <a:ext uri="{FF2B5EF4-FFF2-40B4-BE49-F238E27FC236}">
                <a16:creationId xmlns:a16="http://schemas.microsoft.com/office/drawing/2014/main" id="{C793BF56-1106-4AD4-9C06-501C70944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319" y="571101"/>
            <a:ext cx="7621064" cy="5715798"/>
          </a:xfrm>
          <a:prstGeom prst="rect">
            <a:avLst/>
          </a:prstGeom>
        </p:spPr>
      </p:pic>
      <p:pic>
        <p:nvPicPr>
          <p:cNvPr id="17" name="Imagen 16">
            <a:extLst>
              <a:ext uri="{FF2B5EF4-FFF2-40B4-BE49-F238E27FC236}">
                <a16:creationId xmlns:a16="http://schemas.microsoft.com/office/drawing/2014/main" id="{313D5B76-1DE2-4FEF-AB8A-42E8B6276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1319" y="571101"/>
            <a:ext cx="7621064" cy="5715798"/>
          </a:xfrm>
          <a:prstGeom prst="rect">
            <a:avLst/>
          </a:prstGeom>
        </p:spPr>
      </p:pic>
      <p:pic>
        <p:nvPicPr>
          <p:cNvPr id="21" name="Imagen 20">
            <a:extLst>
              <a:ext uri="{FF2B5EF4-FFF2-40B4-BE49-F238E27FC236}">
                <a16:creationId xmlns:a16="http://schemas.microsoft.com/office/drawing/2014/main" id="{60D0653F-C687-4843-837A-730C2FF334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1319" y="571101"/>
            <a:ext cx="7621064" cy="5715798"/>
          </a:xfrm>
          <a:prstGeom prst="rect">
            <a:avLst/>
          </a:prstGeom>
        </p:spPr>
      </p:pic>
    </p:spTree>
    <p:extLst>
      <p:ext uri="{BB962C8B-B14F-4D97-AF65-F5344CB8AC3E}">
        <p14:creationId xmlns:p14="http://schemas.microsoft.com/office/powerpoint/2010/main" val="174114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459871" y="334625"/>
            <a:ext cx="3217755" cy="1076797"/>
          </a:xfrm>
          <a:prstGeom prst="rect">
            <a:avLst/>
          </a:prstGeom>
        </p:spPr>
        <p:txBody>
          <a:bodyPr vert="horz" lIns="91440" tIns="45720" rIns="91440" bIns="45720" rtlCol="0" anchor="b">
            <a:normAutofit fontScale="92500"/>
          </a:bodyPr>
          <a:lstStyle/>
          <a:p>
            <a:pPr defTabSz="914400">
              <a:lnSpc>
                <a:spcPct val="90000"/>
              </a:lnSpc>
              <a:spcBef>
                <a:spcPct val="0"/>
              </a:spcBef>
              <a:spcAft>
                <a:spcPts val="600"/>
              </a:spcAft>
            </a:pPr>
            <a:r>
              <a:rPr lang="en-US" altLang="ko-KR" sz="3200" b="1" dirty="0" err="1">
                <a:solidFill>
                  <a:schemeClr val="bg1"/>
                </a:solidFill>
                <a:latin typeface="+mj-lt"/>
                <a:ea typeface="+mj-ea"/>
                <a:cs typeface="+mj-cs"/>
              </a:rPr>
              <a:t>Datos</a:t>
            </a:r>
            <a:r>
              <a:rPr lang="en-US" altLang="ko-KR" sz="3200" b="1" dirty="0">
                <a:solidFill>
                  <a:schemeClr val="bg1"/>
                </a:solidFill>
                <a:latin typeface="+mj-lt"/>
                <a:ea typeface="+mj-ea"/>
                <a:cs typeface="+mj-cs"/>
              </a:rPr>
              <a:t> </a:t>
            </a:r>
            <a:r>
              <a:rPr lang="en-US" altLang="ko-KR" sz="3200" b="1" dirty="0" err="1">
                <a:solidFill>
                  <a:schemeClr val="bg1"/>
                </a:solidFill>
                <a:latin typeface="+mj-lt"/>
                <a:ea typeface="+mj-ea"/>
                <a:cs typeface="+mj-cs"/>
              </a:rPr>
              <a:t>desbalanceados</a:t>
            </a:r>
            <a:endParaRPr lang="en-US" altLang="ko-KR" sz="3200" b="1" dirty="0">
              <a:solidFill>
                <a:schemeClr val="bg1"/>
              </a:solidFill>
              <a:latin typeface="+mj-lt"/>
              <a:ea typeface="+mj-ea"/>
              <a:cs typeface="+mj-cs"/>
            </a:endParaRPr>
          </a:p>
        </p:txBody>
      </p:sp>
      <p:sp>
        <p:nvSpPr>
          <p:cNvPr id="20" name="TextBox 28">
            <a:extLst>
              <a:ext uri="{FF2B5EF4-FFF2-40B4-BE49-F238E27FC236}">
                <a16:creationId xmlns:a16="http://schemas.microsoft.com/office/drawing/2014/main" id="{419EF9F2-5E46-4964-92F6-D852BF0B5072}"/>
              </a:ext>
            </a:extLst>
          </p:cNvPr>
          <p:cNvSpPr txBox="1"/>
          <p:nvPr/>
        </p:nvSpPr>
        <p:spPr>
          <a:xfrm>
            <a:off x="389814" y="1971977"/>
            <a:ext cx="4220514" cy="4128479"/>
          </a:xfrm>
          <a:prstGeom prst="rect">
            <a:avLst/>
          </a:prstGeom>
        </p:spPr>
        <p:txBody>
          <a:bodyPr vert="horz" lIns="91440" tIns="45720" rIns="91440" bIns="45720" rtlCol="0" anchor="t">
            <a:normAutofit lnSpcReduction="10000"/>
          </a:bodyPr>
          <a:lstStyle/>
          <a:p>
            <a:pPr algn="just" defTabSz="914400">
              <a:lnSpc>
                <a:spcPct val="90000"/>
              </a:lnSpc>
              <a:spcAft>
                <a:spcPts val="600"/>
              </a:spcAft>
            </a:pPr>
            <a:r>
              <a:rPr lang="es-ES" altLang="ko-KR" sz="1600" dirty="0">
                <a:solidFill>
                  <a:schemeClr val="bg1"/>
                </a:solidFill>
              </a:rPr>
              <a:t>Este problema surge cuando contamos con muchos datos (99%) de una clase concreta (por ejemplo imágenes de perros) y pocos (1%) de la otra clase (imágenes de gatos). La mayoría de algoritmos tienen problemas con este tipo de conjuntos de datos. Unos ejemplos reales de este tipo de conjuntos de datos son los siguientes:</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Detección de fraudes en la banca</a:t>
            </a:r>
          </a:p>
          <a:p>
            <a:pPr marL="742894" lvl="1" indent="-285750" algn="just" defTabSz="914400">
              <a:lnSpc>
                <a:spcPct val="90000"/>
              </a:lnSpc>
              <a:spcAft>
                <a:spcPts val="600"/>
              </a:spcAft>
              <a:buFont typeface="Arial" panose="020B0604020202020204" pitchFamily="34" charset="0"/>
              <a:buChar char="•"/>
            </a:pPr>
            <a:r>
              <a:rPr lang="es-ES" altLang="ko-KR" sz="1600" dirty="0">
                <a:solidFill>
                  <a:schemeClr val="bg1"/>
                </a:solidFill>
              </a:rPr>
              <a:t>Detección de intrusos en redes</a:t>
            </a:r>
          </a:p>
          <a:p>
            <a:pPr algn="just" defTabSz="914400">
              <a:lnSpc>
                <a:spcPct val="90000"/>
              </a:lnSpc>
              <a:spcAft>
                <a:spcPts val="600"/>
              </a:spcAft>
            </a:pPr>
            <a:endParaRPr lang="es-ES" altLang="ko-KR" sz="1600" dirty="0">
              <a:solidFill>
                <a:schemeClr val="bg1"/>
              </a:solidFill>
            </a:endParaRPr>
          </a:p>
          <a:p>
            <a:pPr algn="just" defTabSz="914400">
              <a:lnSpc>
                <a:spcPct val="90000"/>
              </a:lnSpc>
              <a:spcAft>
                <a:spcPts val="600"/>
              </a:spcAft>
            </a:pPr>
            <a:r>
              <a:rPr lang="es-ES" altLang="ko-KR" sz="1600" dirty="0">
                <a:solidFill>
                  <a:schemeClr val="bg1"/>
                </a:solidFill>
              </a:rPr>
              <a:t>El resultado de esto podría ser que la red neuronal detectara todos los casos como casos de la clase mayoritaria. Siguiendo con nuestro ejemplo, nuestra red neuronal detectaría todos los casos como perros y estaría acertando el 99% de las veces por lo que no variaría en gran medida sus pesos.</a:t>
            </a:r>
          </a:p>
        </p:txBody>
      </p:sp>
      <p:sp>
        <p:nvSpPr>
          <p:cNvPr id="9" name="TextBox 67">
            <a:extLst>
              <a:ext uri="{FF2B5EF4-FFF2-40B4-BE49-F238E27FC236}">
                <a16:creationId xmlns:a16="http://schemas.microsoft.com/office/drawing/2014/main" id="{66DAED58-270B-4260-81FA-132C4082B0AE}"/>
              </a:ext>
            </a:extLst>
          </p:cNvPr>
          <p:cNvSpPr txBox="1"/>
          <p:nvPr/>
        </p:nvSpPr>
        <p:spPr>
          <a:xfrm>
            <a:off x="6465764" y="674908"/>
            <a:ext cx="4240058" cy="61426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3200" b="1" dirty="0" err="1">
                <a:solidFill>
                  <a:schemeClr val="accent1"/>
                </a:solidFill>
                <a:latin typeface="+mj-lt"/>
                <a:ea typeface="+mj-ea"/>
                <a:cs typeface="+mj-cs"/>
              </a:rPr>
              <a:t>Posibles</a:t>
            </a:r>
            <a:r>
              <a:rPr lang="en-US" altLang="ko-KR" sz="3200" b="1" dirty="0">
                <a:solidFill>
                  <a:schemeClr val="accent1"/>
                </a:solidFill>
                <a:latin typeface="+mj-lt"/>
                <a:ea typeface="+mj-ea"/>
                <a:cs typeface="+mj-cs"/>
              </a:rPr>
              <a:t> </a:t>
            </a:r>
            <a:r>
              <a:rPr lang="en-US" altLang="ko-KR" sz="3200" b="1" dirty="0" err="1">
                <a:solidFill>
                  <a:schemeClr val="accent1"/>
                </a:solidFill>
                <a:latin typeface="+mj-lt"/>
                <a:ea typeface="+mj-ea"/>
                <a:cs typeface="+mj-cs"/>
              </a:rPr>
              <a:t>soluciones</a:t>
            </a:r>
            <a:endParaRPr lang="en-US" altLang="ko-KR" sz="3200" b="1" dirty="0">
              <a:solidFill>
                <a:schemeClr val="accent1"/>
              </a:solidFill>
              <a:latin typeface="+mj-lt"/>
              <a:ea typeface="+mj-ea"/>
              <a:cs typeface="+mj-cs"/>
            </a:endParaRPr>
          </a:p>
        </p:txBody>
      </p:sp>
      <p:sp>
        <p:nvSpPr>
          <p:cNvPr id="10" name="TextBox 28">
            <a:extLst>
              <a:ext uri="{FF2B5EF4-FFF2-40B4-BE49-F238E27FC236}">
                <a16:creationId xmlns:a16="http://schemas.microsoft.com/office/drawing/2014/main" id="{DB2EE46A-A824-4215-81B7-9AF3BDA34620}"/>
              </a:ext>
            </a:extLst>
          </p:cNvPr>
          <p:cNvSpPr txBox="1"/>
          <p:nvPr/>
        </p:nvSpPr>
        <p:spPr>
          <a:xfrm>
            <a:off x="5793326" y="1456931"/>
            <a:ext cx="5828652" cy="4870450"/>
          </a:xfrm>
          <a:prstGeom prst="rect">
            <a:avLst/>
          </a:prstGeom>
        </p:spPr>
        <p:txBody>
          <a:bodyPr vert="horz" lIns="91440" tIns="45720" rIns="91440" bIns="45720" rtlCol="0" anchor="t">
            <a:normAutofit/>
          </a:bodyPr>
          <a:lstStyle/>
          <a:p>
            <a:pPr marL="285750" indent="-285750" algn="just" defTabSz="914400">
              <a:lnSpc>
                <a:spcPct val="90000"/>
              </a:lnSpc>
              <a:spcAft>
                <a:spcPts val="600"/>
              </a:spcAft>
              <a:buFont typeface="Arial" panose="020B0604020202020204" pitchFamily="34" charset="0"/>
              <a:buChar char="•"/>
            </a:pPr>
            <a:r>
              <a:rPr lang="es-ES" altLang="ko-KR" sz="1600" dirty="0">
                <a:solidFill>
                  <a:schemeClr val="accent1"/>
                </a:solidFill>
              </a:rPr>
              <a:t>Recopilar más datos</a:t>
            </a: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accent1"/>
                </a:solidFill>
              </a:rPr>
              <a:t>Aplicar métricas de evaluación apropiadas:</a:t>
            </a:r>
          </a:p>
          <a:p>
            <a:pPr lvl="1" algn="just" defTabSz="914400">
              <a:lnSpc>
                <a:spcPct val="90000"/>
              </a:lnSpc>
              <a:spcAft>
                <a:spcPts val="600"/>
              </a:spcAft>
            </a:pPr>
            <a:r>
              <a:rPr lang="es-ES" altLang="ko-KR" sz="1600" dirty="0">
                <a:solidFill>
                  <a:schemeClr val="accent1"/>
                </a:solidFill>
              </a:rPr>
              <a:t>En el ejemplo de 99% perros y 1% gatos podríamos verlo de las siguiente forma:</a:t>
            </a:r>
          </a:p>
          <a:p>
            <a:pPr lvl="1" algn="just" defTabSz="914400">
              <a:lnSpc>
                <a:spcPct val="90000"/>
              </a:lnSpc>
              <a:spcAft>
                <a:spcPts val="600"/>
              </a:spcAft>
            </a:pPr>
            <a:r>
              <a:rPr lang="es-ES" altLang="ko-KR" sz="1600" dirty="0">
                <a:solidFill>
                  <a:schemeClr val="accent1"/>
                </a:solidFill>
              </a:rPr>
              <a:t>	Error = media(error producido en cada clase)</a:t>
            </a:r>
          </a:p>
          <a:p>
            <a:pPr lvl="1" algn="just" defTabSz="914400">
              <a:lnSpc>
                <a:spcPct val="90000"/>
              </a:lnSpc>
              <a:spcAft>
                <a:spcPts val="600"/>
              </a:spcAft>
            </a:pPr>
            <a:r>
              <a:rPr lang="es-ES" altLang="ko-KR" sz="1600" dirty="0">
                <a:solidFill>
                  <a:schemeClr val="accent1"/>
                </a:solidFill>
              </a:rPr>
              <a:t>	Error = media(error perros (0%), error gatos (100%)</a:t>
            </a:r>
          </a:p>
          <a:p>
            <a:pPr lvl="1" algn="just" defTabSz="914400">
              <a:lnSpc>
                <a:spcPct val="90000"/>
              </a:lnSpc>
              <a:spcAft>
                <a:spcPts val="600"/>
              </a:spcAft>
            </a:pPr>
            <a:r>
              <a:rPr lang="es-ES" altLang="ko-KR" sz="1600" dirty="0">
                <a:solidFill>
                  <a:schemeClr val="accent1"/>
                </a:solidFill>
              </a:rPr>
              <a:t>	Error = 50%</a:t>
            </a:r>
          </a:p>
          <a:p>
            <a:pPr lvl="1" algn="just" defTabSz="914400">
              <a:lnSpc>
                <a:spcPct val="90000"/>
              </a:lnSpc>
              <a:spcAft>
                <a:spcPts val="600"/>
              </a:spcAft>
            </a:pPr>
            <a:endParaRPr lang="es-ES" altLang="ko-KR" sz="1600" dirty="0">
              <a:solidFill>
                <a:schemeClr val="accent1"/>
              </a:solidFill>
            </a:endParaRPr>
          </a:p>
          <a:p>
            <a:pPr marL="285750" indent="-285750" algn="just" defTabSz="914400">
              <a:lnSpc>
                <a:spcPct val="90000"/>
              </a:lnSpc>
              <a:spcAft>
                <a:spcPts val="600"/>
              </a:spcAft>
              <a:buFont typeface="Arial" panose="020B0604020202020204" pitchFamily="34" charset="0"/>
              <a:buChar char="•"/>
            </a:pPr>
            <a:r>
              <a:rPr lang="es-ES" altLang="ko-KR" sz="1600" dirty="0" err="1">
                <a:solidFill>
                  <a:schemeClr val="accent1"/>
                </a:solidFill>
              </a:rPr>
              <a:t>Remuestreo</a:t>
            </a:r>
            <a:r>
              <a:rPr lang="es-ES" altLang="ko-KR" sz="1600" dirty="0">
                <a:solidFill>
                  <a:schemeClr val="accent1"/>
                </a:solidFill>
              </a:rPr>
              <a:t> del conjunto de datos:</a:t>
            </a:r>
          </a:p>
          <a:p>
            <a:pPr algn="just" defTabSz="914400">
              <a:lnSpc>
                <a:spcPct val="90000"/>
              </a:lnSpc>
              <a:spcAft>
                <a:spcPts val="600"/>
              </a:spcAft>
            </a:pPr>
            <a:endParaRPr lang="es-ES" altLang="ko-KR" sz="1600" dirty="0">
              <a:solidFill>
                <a:schemeClr val="accent1"/>
              </a:solidFill>
            </a:endParaRPr>
          </a:p>
          <a:p>
            <a:pPr algn="just" defTabSz="914400">
              <a:lnSpc>
                <a:spcPct val="90000"/>
              </a:lnSpc>
              <a:spcAft>
                <a:spcPts val="600"/>
              </a:spcAft>
            </a:pPr>
            <a:r>
              <a:rPr lang="es-ES" altLang="ko-KR" sz="1600" dirty="0" err="1">
                <a:solidFill>
                  <a:schemeClr val="accent1"/>
                </a:solidFill>
              </a:rPr>
              <a:t>Sub-muestreo</a:t>
            </a:r>
            <a:r>
              <a:rPr lang="es-ES" altLang="ko-KR" sz="1600" dirty="0">
                <a:solidFill>
                  <a:schemeClr val="accent1"/>
                </a:solidFill>
              </a:rPr>
              <a:t> (Aleatorio)		</a:t>
            </a:r>
            <a:r>
              <a:rPr lang="es-ES" altLang="ko-KR" sz="1600" dirty="0" err="1">
                <a:solidFill>
                  <a:schemeClr val="accent1"/>
                </a:solidFill>
              </a:rPr>
              <a:t>Sobre-muestreo</a:t>
            </a:r>
            <a:endParaRPr lang="es-ES" altLang="ko-KR" sz="1600" dirty="0">
              <a:solidFill>
                <a:schemeClr val="accent1"/>
              </a:solidFill>
            </a:endParaRPr>
          </a:p>
        </p:txBody>
      </p:sp>
      <p:pic>
        <p:nvPicPr>
          <p:cNvPr id="3" name="Imagen 2">
            <a:extLst>
              <a:ext uri="{FF2B5EF4-FFF2-40B4-BE49-F238E27FC236}">
                <a16:creationId xmlns:a16="http://schemas.microsoft.com/office/drawing/2014/main" id="{15EF5550-E170-441C-B57D-F786D9F5F917}"/>
              </a:ext>
            </a:extLst>
          </p:cNvPr>
          <p:cNvPicPr>
            <a:picLocks noChangeAspect="1"/>
          </p:cNvPicPr>
          <p:nvPr/>
        </p:nvPicPr>
        <p:blipFill>
          <a:blip r:embed="rId3"/>
          <a:stretch>
            <a:fillRect/>
          </a:stretch>
        </p:blipFill>
        <p:spPr>
          <a:xfrm>
            <a:off x="5595416" y="4698814"/>
            <a:ext cx="2771818" cy="1567022"/>
          </a:xfrm>
          <a:prstGeom prst="rect">
            <a:avLst/>
          </a:prstGeom>
        </p:spPr>
      </p:pic>
      <p:pic>
        <p:nvPicPr>
          <p:cNvPr id="5" name="Imagen 4">
            <a:extLst>
              <a:ext uri="{FF2B5EF4-FFF2-40B4-BE49-F238E27FC236}">
                <a16:creationId xmlns:a16="http://schemas.microsoft.com/office/drawing/2014/main" id="{33CFA2BF-0492-41B0-BFDB-DC7A6A736B4F}"/>
              </a:ext>
            </a:extLst>
          </p:cNvPr>
          <p:cNvPicPr>
            <a:picLocks noChangeAspect="1"/>
          </p:cNvPicPr>
          <p:nvPr/>
        </p:nvPicPr>
        <p:blipFill>
          <a:blip r:embed="rId4"/>
          <a:stretch>
            <a:fillRect/>
          </a:stretch>
        </p:blipFill>
        <p:spPr>
          <a:xfrm>
            <a:off x="8777842" y="4712830"/>
            <a:ext cx="2701627" cy="1567023"/>
          </a:xfrm>
          <a:prstGeom prst="rect">
            <a:avLst/>
          </a:prstGeom>
        </p:spPr>
      </p:pic>
      <p:sp>
        <p:nvSpPr>
          <p:cNvPr id="15" name="TextBox 27">
            <a:hlinkClick r:id="rId5"/>
            <a:extLst>
              <a:ext uri="{FF2B5EF4-FFF2-40B4-BE49-F238E27FC236}">
                <a16:creationId xmlns:a16="http://schemas.microsoft.com/office/drawing/2014/main" id="{953E0694-C3D1-44D6-B271-6E2996A65289}"/>
              </a:ext>
            </a:extLst>
          </p:cNvPr>
          <p:cNvSpPr txBox="1"/>
          <p:nvPr/>
        </p:nvSpPr>
        <p:spPr>
          <a:xfrm>
            <a:off x="1853429" y="5953758"/>
            <a:ext cx="1293283" cy="523220"/>
          </a:xfrm>
          <a:prstGeom prst="rect">
            <a:avLst/>
          </a:prstGeom>
          <a:solidFill>
            <a:schemeClr val="bg1"/>
          </a:solidFill>
          <a:effectLst>
            <a:outerShdw blurRad="50800" dist="76200" dir="2700000" algn="tl" rotWithShape="0">
              <a:prstClr val="black">
                <a:alpha val="40000"/>
              </a:prstClr>
            </a:outerShdw>
          </a:effectLst>
        </p:spPr>
        <p:txBody>
          <a:bodyPr wrap="square" rtlCol="0" anchor="ctr">
            <a:spAutoFit/>
          </a:bodyPr>
          <a:lstStyle/>
          <a:p>
            <a:pPr algn="ctr"/>
            <a:r>
              <a:rPr lang="en-GB" altLang="ko-KR" sz="2800" b="1" dirty="0">
                <a:solidFill>
                  <a:schemeClr val="accent1"/>
                </a:solidFill>
                <a:cs typeface="Arial" pitchFamily="34" charset="0"/>
              </a:rPr>
              <a:t>Video</a:t>
            </a:r>
            <a:endParaRPr lang="ko-KR" altLang="en-US" sz="2800" b="1" dirty="0">
              <a:solidFill>
                <a:schemeClr val="accent1"/>
              </a:solidFill>
              <a:cs typeface="Arial" pitchFamily="34" charset="0"/>
            </a:endParaRPr>
          </a:p>
        </p:txBody>
      </p:sp>
    </p:spTree>
    <p:extLst>
      <p:ext uri="{BB962C8B-B14F-4D97-AF65-F5344CB8AC3E}">
        <p14:creationId xmlns:p14="http://schemas.microsoft.com/office/powerpoint/2010/main" val="1397834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extBox 67">
            <a:extLst>
              <a:ext uri="{FF2B5EF4-FFF2-40B4-BE49-F238E27FC236}">
                <a16:creationId xmlns:a16="http://schemas.microsoft.com/office/drawing/2014/main" id="{6811717D-D344-48C4-80EF-6B722DA7069E}"/>
              </a:ext>
            </a:extLst>
          </p:cNvPr>
          <p:cNvSpPr txBox="1"/>
          <p:nvPr/>
        </p:nvSpPr>
        <p:spPr>
          <a:xfrm>
            <a:off x="640079" y="982041"/>
            <a:ext cx="3106661" cy="127392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altLang="ko-KR" sz="3200" b="1" dirty="0">
                <a:solidFill>
                  <a:schemeClr val="bg1"/>
                </a:solidFill>
                <a:latin typeface="+mj-lt"/>
                <a:ea typeface="+mj-ea"/>
                <a:cs typeface="+mj-cs"/>
              </a:rPr>
              <a:t>Conjuntos de </a:t>
            </a:r>
            <a:r>
              <a:rPr lang="en-US" altLang="ko-KR" sz="3200" b="1" dirty="0" err="1">
                <a:solidFill>
                  <a:schemeClr val="bg1"/>
                </a:solidFill>
                <a:latin typeface="+mj-lt"/>
                <a:ea typeface="+mj-ea"/>
                <a:cs typeface="+mj-cs"/>
              </a:rPr>
              <a:t>entrenamiento</a:t>
            </a:r>
            <a:r>
              <a:rPr lang="en-US" altLang="ko-KR" sz="3200" b="1" dirty="0">
                <a:solidFill>
                  <a:schemeClr val="bg1"/>
                </a:solidFill>
                <a:latin typeface="+mj-lt"/>
                <a:ea typeface="+mj-ea"/>
                <a:cs typeface="+mj-cs"/>
              </a:rPr>
              <a:t> y test</a:t>
            </a:r>
          </a:p>
        </p:txBody>
      </p:sp>
      <p:sp>
        <p:nvSpPr>
          <p:cNvPr id="20" name="TextBox 28">
            <a:extLst>
              <a:ext uri="{FF2B5EF4-FFF2-40B4-BE49-F238E27FC236}">
                <a16:creationId xmlns:a16="http://schemas.microsoft.com/office/drawing/2014/main" id="{419EF9F2-5E46-4964-92F6-D852BF0B5072}"/>
              </a:ext>
            </a:extLst>
          </p:cNvPr>
          <p:cNvSpPr txBox="1"/>
          <p:nvPr/>
        </p:nvSpPr>
        <p:spPr>
          <a:xfrm>
            <a:off x="570022" y="2339065"/>
            <a:ext cx="4220514" cy="4288665"/>
          </a:xfrm>
          <a:prstGeom prst="rect">
            <a:avLst/>
          </a:prstGeom>
        </p:spPr>
        <p:txBody>
          <a:bodyPr vert="horz" lIns="91440" tIns="45720" rIns="91440" bIns="45720" rtlCol="0" anchor="t">
            <a:normAutofit/>
          </a:bodyPr>
          <a:lstStyle/>
          <a:p>
            <a:pPr algn="just" defTabSz="914400">
              <a:lnSpc>
                <a:spcPct val="90000"/>
              </a:lnSpc>
              <a:spcAft>
                <a:spcPts val="600"/>
              </a:spcAft>
            </a:pPr>
            <a:r>
              <a:rPr lang="es-ES" altLang="ko-KR" sz="1600" dirty="0">
                <a:solidFill>
                  <a:schemeClr val="bg1"/>
                </a:solidFill>
              </a:rPr>
              <a:t>Una manera de comprobar lo bien que generaliza nuestra red neuronal (o cualquier algoritmo de Machine </a:t>
            </a:r>
            <a:r>
              <a:rPr lang="es-ES" altLang="ko-KR" sz="1600" dirty="0" err="1">
                <a:solidFill>
                  <a:schemeClr val="bg1"/>
                </a:solidFill>
              </a:rPr>
              <a:t>Learning</a:t>
            </a:r>
            <a:r>
              <a:rPr lang="es-ES" altLang="ko-KR" sz="1600" dirty="0">
                <a:solidFill>
                  <a:schemeClr val="bg1"/>
                </a:solidFill>
              </a:rPr>
              <a:t>), es separar los datos en al menos dos conjuntos distintos:</a:t>
            </a:r>
          </a:p>
          <a:p>
            <a:pPr algn="just" defTabSz="914400">
              <a:lnSpc>
                <a:spcPct val="90000"/>
              </a:lnSpc>
              <a:spcAft>
                <a:spcPts val="600"/>
              </a:spcAft>
            </a:pPr>
            <a:endParaRPr lang="es-ES" altLang="ko-KR" sz="1600"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b="1" dirty="0">
                <a:solidFill>
                  <a:schemeClr val="bg1"/>
                </a:solidFill>
              </a:rPr>
              <a:t>Train:</a:t>
            </a:r>
            <a:r>
              <a:rPr lang="es-ES" altLang="ko-KR" sz="1600" dirty="0">
                <a:solidFill>
                  <a:schemeClr val="bg1"/>
                </a:solidFill>
              </a:rPr>
              <a:t> es el conjunto de entrenamiento. La cantidad de datos de este conjunto es la mayor. Lo normal es que tenga alrededor de un 80% de los datos.</a:t>
            </a:r>
          </a:p>
          <a:p>
            <a:pPr lvl="1" algn="just" defTabSz="914400">
              <a:lnSpc>
                <a:spcPct val="90000"/>
              </a:lnSpc>
              <a:spcAft>
                <a:spcPts val="600"/>
              </a:spcAft>
            </a:pPr>
            <a:endParaRPr lang="es-ES" altLang="ko-KR" sz="1600" b="1" dirty="0">
              <a:solidFill>
                <a:schemeClr val="bg1"/>
              </a:solidFill>
            </a:endParaRPr>
          </a:p>
          <a:p>
            <a:pPr marL="742894" lvl="1" indent="-285750" algn="just" defTabSz="914400">
              <a:lnSpc>
                <a:spcPct val="90000"/>
              </a:lnSpc>
              <a:spcAft>
                <a:spcPts val="600"/>
              </a:spcAft>
              <a:buFont typeface="Arial" panose="020B0604020202020204" pitchFamily="34" charset="0"/>
              <a:buChar char="•"/>
            </a:pPr>
            <a:r>
              <a:rPr lang="es-ES" altLang="ko-KR" sz="1600" b="1" dirty="0">
                <a:solidFill>
                  <a:schemeClr val="bg1"/>
                </a:solidFill>
              </a:rPr>
              <a:t>Test:</a:t>
            </a:r>
            <a:r>
              <a:rPr lang="es-ES" altLang="ko-KR" sz="1600" dirty="0">
                <a:solidFill>
                  <a:schemeClr val="bg1"/>
                </a:solidFill>
              </a:rPr>
              <a:t> este conjunto de datos es el que utilizamos para validar lo bien que funciona nuestro modelo. Contiene alrededor de un 20% de los datos.</a:t>
            </a:r>
            <a:endParaRPr lang="es-ES" altLang="ko-KR" sz="1600" b="1" dirty="0">
              <a:solidFill>
                <a:schemeClr val="bg1"/>
              </a:solidFill>
            </a:endParaRPr>
          </a:p>
          <a:p>
            <a:pPr marL="742894" lvl="1" indent="-285750" algn="just" defTabSz="914400">
              <a:lnSpc>
                <a:spcPct val="90000"/>
              </a:lnSpc>
              <a:spcAft>
                <a:spcPts val="600"/>
              </a:spcAft>
              <a:buFont typeface="Arial" panose="020B0604020202020204" pitchFamily="34" charset="0"/>
              <a:buChar char="•"/>
            </a:pPr>
            <a:endParaRPr lang="es-ES" altLang="ko-KR" sz="1600" dirty="0">
              <a:solidFill>
                <a:schemeClr val="bg1"/>
              </a:solidFill>
            </a:endParaRPr>
          </a:p>
        </p:txBody>
      </p:sp>
      <p:sp>
        <p:nvSpPr>
          <p:cNvPr id="9" name="TextBox 67">
            <a:extLst>
              <a:ext uri="{FF2B5EF4-FFF2-40B4-BE49-F238E27FC236}">
                <a16:creationId xmlns:a16="http://schemas.microsoft.com/office/drawing/2014/main" id="{1AF6BD2C-DB46-4A85-9C37-B5CA4D5AE886}"/>
              </a:ext>
            </a:extLst>
          </p:cNvPr>
          <p:cNvSpPr txBox="1"/>
          <p:nvPr/>
        </p:nvSpPr>
        <p:spPr>
          <a:xfrm>
            <a:off x="6465764" y="674908"/>
            <a:ext cx="4240058" cy="614266"/>
          </a:xfrm>
          <a:prstGeom prst="rect">
            <a:avLst/>
          </a:prstGeom>
        </p:spPr>
        <p:txBody>
          <a:bodyPr vert="horz" lIns="91440" tIns="45720" rIns="91440" bIns="45720" rtlCol="0" anchor="b">
            <a:normAutofit fontScale="92500"/>
          </a:bodyPr>
          <a:lstStyle/>
          <a:p>
            <a:pPr defTabSz="914400">
              <a:lnSpc>
                <a:spcPct val="90000"/>
              </a:lnSpc>
              <a:spcBef>
                <a:spcPct val="0"/>
              </a:spcBef>
              <a:spcAft>
                <a:spcPts val="600"/>
              </a:spcAft>
            </a:pPr>
            <a:r>
              <a:rPr lang="en-US" altLang="ko-KR" sz="3200" b="1" dirty="0" err="1">
                <a:solidFill>
                  <a:schemeClr val="accent1"/>
                </a:solidFill>
                <a:latin typeface="+mj-lt"/>
                <a:ea typeface="+mj-ea"/>
                <a:cs typeface="+mj-cs"/>
              </a:rPr>
              <a:t>Aspectos</a:t>
            </a:r>
            <a:r>
              <a:rPr lang="en-US" altLang="ko-KR" sz="3200" b="1" dirty="0">
                <a:solidFill>
                  <a:schemeClr val="accent1"/>
                </a:solidFill>
                <a:latin typeface="+mj-lt"/>
                <a:ea typeface="+mj-ea"/>
                <a:cs typeface="+mj-cs"/>
              </a:rPr>
              <a:t> </a:t>
            </a:r>
            <a:r>
              <a:rPr lang="en-US" altLang="ko-KR" sz="3200" b="1" dirty="0" err="1">
                <a:solidFill>
                  <a:schemeClr val="accent1"/>
                </a:solidFill>
                <a:latin typeface="+mj-lt"/>
                <a:ea typeface="+mj-ea"/>
                <a:cs typeface="+mj-cs"/>
              </a:rPr>
              <a:t>importantes</a:t>
            </a:r>
            <a:endParaRPr lang="en-US" altLang="ko-KR" sz="3200" b="1" dirty="0">
              <a:solidFill>
                <a:schemeClr val="accent1"/>
              </a:solidFill>
              <a:latin typeface="+mj-lt"/>
              <a:ea typeface="+mj-ea"/>
              <a:cs typeface="+mj-cs"/>
            </a:endParaRPr>
          </a:p>
        </p:txBody>
      </p:sp>
      <p:sp>
        <p:nvSpPr>
          <p:cNvPr id="10" name="TextBox 28">
            <a:extLst>
              <a:ext uri="{FF2B5EF4-FFF2-40B4-BE49-F238E27FC236}">
                <a16:creationId xmlns:a16="http://schemas.microsoft.com/office/drawing/2014/main" id="{BBEA9EDB-A42C-4CD9-8C07-02DDBB93CAC3}"/>
              </a:ext>
            </a:extLst>
          </p:cNvPr>
          <p:cNvSpPr txBox="1"/>
          <p:nvPr/>
        </p:nvSpPr>
        <p:spPr>
          <a:xfrm>
            <a:off x="6096000" y="2038435"/>
            <a:ext cx="4385214" cy="3515536"/>
          </a:xfrm>
          <a:prstGeom prst="rect">
            <a:avLst/>
          </a:prstGeom>
        </p:spPr>
        <p:txBody>
          <a:bodyPr vert="horz" lIns="91440" tIns="45720" rIns="91440" bIns="45720" rtlCol="0" anchor="t">
            <a:normAutofit/>
          </a:bodyPr>
          <a:lstStyle/>
          <a:p>
            <a:pPr marL="285750" indent="-285750" algn="just" defTabSz="914400">
              <a:lnSpc>
                <a:spcPct val="90000"/>
              </a:lnSpc>
              <a:spcAft>
                <a:spcPts val="600"/>
              </a:spcAft>
              <a:buFont typeface="Arial" panose="020B0604020202020204" pitchFamily="34" charset="0"/>
              <a:buChar char="•"/>
            </a:pPr>
            <a:r>
              <a:rPr lang="es-ES" altLang="ko-KR" sz="1600" dirty="0">
                <a:solidFill>
                  <a:schemeClr val="accent1"/>
                </a:solidFill>
              </a:rPr>
              <a:t>La selección de los datos deberían ser por posiciones aleatorias (los datos podrían estar ordenados)</a:t>
            </a:r>
          </a:p>
          <a:p>
            <a:pPr algn="just" defTabSz="914400">
              <a:lnSpc>
                <a:spcPct val="90000"/>
              </a:lnSpc>
              <a:spcAft>
                <a:spcPts val="600"/>
              </a:spcAft>
            </a:pPr>
            <a:endParaRPr lang="es-ES" altLang="ko-KR" sz="1600" dirty="0">
              <a:solidFill>
                <a:schemeClr val="accent1"/>
              </a:solidFill>
            </a:endParaRP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accent1"/>
                </a:solidFill>
              </a:rPr>
              <a:t>Es </a:t>
            </a:r>
            <a:r>
              <a:rPr lang="es-ES" altLang="ko-KR" sz="1600" b="1" dirty="0">
                <a:solidFill>
                  <a:schemeClr val="accent1"/>
                </a:solidFill>
              </a:rPr>
              <a:t>necesario</a:t>
            </a:r>
            <a:r>
              <a:rPr lang="es-ES" altLang="ko-KR" sz="1600" dirty="0">
                <a:solidFill>
                  <a:schemeClr val="accent1"/>
                </a:solidFill>
              </a:rPr>
              <a:t> realizar esta diferenciación para poder asegurar que el modelo que hemos hecho </a:t>
            </a:r>
            <a:r>
              <a:rPr lang="es-ES" altLang="ko-KR" sz="1600" b="1" dirty="0">
                <a:solidFill>
                  <a:schemeClr val="accent1"/>
                </a:solidFill>
              </a:rPr>
              <a:t>generaliza bien</a:t>
            </a:r>
            <a:r>
              <a:rPr lang="es-ES" altLang="ko-KR" sz="1600" dirty="0">
                <a:solidFill>
                  <a:schemeClr val="accent1"/>
                </a:solidFill>
              </a:rPr>
              <a:t>.</a:t>
            </a:r>
          </a:p>
          <a:p>
            <a:pPr marL="285750" indent="-285750" algn="just" defTabSz="914400">
              <a:lnSpc>
                <a:spcPct val="90000"/>
              </a:lnSpc>
              <a:spcAft>
                <a:spcPts val="600"/>
              </a:spcAft>
              <a:buFont typeface="Arial" panose="020B0604020202020204" pitchFamily="34" charset="0"/>
              <a:buChar char="•"/>
            </a:pPr>
            <a:endParaRPr lang="es-ES" altLang="ko-KR" sz="1600" dirty="0">
              <a:solidFill>
                <a:schemeClr val="accent1"/>
              </a:solidFill>
            </a:endParaRPr>
          </a:p>
          <a:p>
            <a:pPr marL="285750" indent="-285750" algn="just" defTabSz="914400">
              <a:lnSpc>
                <a:spcPct val="90000"/>
              </a:lnSpc>
              <a:spcAft>
                <a:spcPts val="600"/>
              </a:spcAft>
              <a:buFont typeface="Arial" panose="020B0604020202020204" pitchFamily="34" charset="0"/>
              <a:buChar char="•"/>
            </a:pPr>
            <a:r>
              <a:rPr lang="es-ES" altLang="ko-KR" sz="1600" dirty="0">
                <a:solidFill>
                  <a:schemeClr val="accent1"/>
                </a:solidFill>
              </a:rPr>
              <a:t>Existen otras técnicas de validación del modelo. </a:t>
            </a:r>
            <a:r>
              <a:rPr lang="es-ES" altLang="ko-KR" sz="1600" dirty="0">
                <a:solidFill>
                  <a:srgbClr val="00B050"/>
                </a:solidFill>
                <a:hlinkClick r:id="rId3">
                  <a:extLst>
                    <a:ext uri="{A12FA001-AC4F-418D-AE19-62706E023703}">
                      <ahyp:hlinkClr xmlns:ahyp="http://schemas.microsoft.com/office/drawing/2018/hyperlinkcolor" val="tx"/>
                    </a:ext>
                  </a:extLst>
                </a:hlinkClick>
              </a:rPr>
              <a:t>Aquí</a:t>
            </a:r>
            <a:r>
              <a:rPr lang="es-ES" altLang="ko-KR" sz="1600" dirty="0">
                <a:solidFill>
                  <a:schemeClr val="accent1"/>
                </a:solidFill>
              </a:rPr>
              <a:t> os dejo un enlace interesante (esa misma página web en general es muy útil) al método de validación cruzada que incluye un conjunto de validación dentro del propio conjunto de </a:t>
            </a:r>
            <a:r>
              <a:rPr lang="es-ES" altLang="ko-KR" sz="1600" dirty="0" err="1">
                <a:solidFill>
                  <a:schemeClr val="accent1"/>
                </a:solidFill>
              </a:rPr>
              <a:t>train</a:t>
            </a:r>
            <a:r>
              <a:rPr lang="es-ES" altLang="ko-KR" sz="1600" dirty="0">
                <a:solidFill>
                  <a:schemeClr val="accent1"/>
                </a:solidFill>
              </a:rPr>
              <a:t>.</a:t>
            </a:r>
          </a:p>
        </p:txBody>
      </p:sp>
      <p:pic>
        <p:nvPicPr>
          <p:cNvPr id="3" name="Imagen 2">
            <a:extLst>
              <a:ext uri="{FF2B5EF4-FFF2-40B4-BE49-F238E27FC236}">
                <a16:creationId xmlns:a16="http://schemas.microsoft.com/office/drawing/2014/main" id="{1A24FEB9-56E4-4EED-B86C-90D850181F75}"/>
              </a:ext>
            </a:extLst>
          </p:cNvPr>
          <p:cNvPicPr>
            <a:picLocks noChangeAspect="1"/>
          </p:cNvPicPr>
          <p:nvPr/>
        </p:nvPicPr>
        <p:blipFill>
          <a:blip r:embed="rId4"/>
          <a:stretch>
            <a:fillRect/>
          </a:stretch>
        </p:blipFill>
        <p:spPr>
          <a:xfrm rot="5400000">
            <a:off x="9374721" y="3524053"/>
            <a:ext cx="4354400" cy="544300"/>
          </a:xfrm>
          <a:prstGeom prst="rect">
            <a:avLst/>
          </a:prstGeom>
        </p:spPr>
      </p:pic>
    </p:spTree>
    <p:extLst>
      <p:ext uri="{BB962C8B-B14F-4D97-AF65-F5344CB8AC3E}">
        <p14:creationId xmlns:p14="http://schemas.microsoft.com/office/powerpoint/2010/main" val="3649816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80" y="757183"/>
            <a:ext cx="2713493" cy="1411251"/>
          </a:xfrm>
          <a:prstGeom prst="rect">
            <a:avLst/>
          </a:prstGeom>
        </p:spPr>
        <p:txBody>
          <a:bodyPr vert="horz" lIns="91440" tIns="45720" rIns="91440" bIns="45720" rtlCol="0" anchor="b">
            <a:normAutofit fontScale="77500" lnSpcReduction="20000"/>
          </a:bodyPr>
          <a:lstStyle/>
          <a:p>
            <a:pPr defTabSz="914400">
              <a:lnSpc>
                <a:spcPct val="90000"/>
              </a:lnSpc>
              <a:spcBef>
                <a:spcPct val="0"/>
              </a:spcBef>
              <a:spcAft>
                <a:spcPts val="600"/>
              </a:spcAft>
            </a:pPr>
            <a:r>
              <a:rPr lang="en-US" altLang="ko-KR" sz="4800" b="1" dirty="0" err="1">
                <a:solidFill>
                  <a:schemeClr val="bg1"/>
                </a:solidFill>
                <a:latin typeface="+mj-lt"/>
                <a:ea typeface="+mj-ea"/>
                <a:cs typeface="+mj-cs"/>
              </a:rPr>
              <a:t>Perceptrón</a:t>
            </a:r>
            <a:endParaRPr lang="en-US" altLang="ko-KR" sz="4800" b="1" dirty="0">
              <a:solidFill>
                <a:schemeClr val="bg1"/>
              </a:solidFill>
              <a:latin typeface="+mj-lt"/>
              <a:ea typeface="+mj-ea"/>
              <a:cs typeface="+mj-cs"/>
            </a:endParaRPr>
          </a:p>
          <a:p>
            <a:pPr defTabSz="914400">
              <a:lnSpc>
                <a:spcPct val="90000"/>
              </a:lnSpc>
              <a:spcBef>
                <a:spcPct val="0"/>
              </a:spcBef>
              <a:spcAft>
                <a:spcPts val="600"/>
              </a:spcAft>
            </a:pPr>
            <a:r>
              <a:rPr lang="en-US" altLang="ko-KR" sz="4800" b="1" dirty="0" err="1">
                <a:solidFill>
                  <a:schemeClr val="bg1"/>
                </a:solidFill>
                <a:latin typeface="+mj-lt"/>
                <a:ea typeface="+mj-ea"/>
                <a:cs typeface="+mj-cs"/>
              </a:rPr>
              <a:t>Ejemplo</a:t>
            </a:r>
            <a:endParaRPr lang="en-US" altLang="ko-KR" sz="4800" b="1" dirty="0">
              <a:solidFill>
                <a:schemeClr val="bg1"/>
              </a:solidFill>
              <a:latin typeface="+mj-lt"/>
              <a:ea typeface="+mj-ea"/>
              <a:cs typeface="+mj-cs"/>
            </a:endParaRPr>
          </a:p>
        </p:txBody>
      </p:sp>
      <p:graphicFrame>
        <p:nvGraphicFramePr>
          <p:cNvPr id="3" name="Tabla 2">
            <a:extLst>
              <a:ext uri="{FF2B5EF4-FFF2-40B4-BE49-F238E27FC236}">
                <a16:creationId xmlns:a16="http://schemas.microsoft.com/office/drawing/2014/main" id="{A3B071A0-DA7A-436E-B587-3B4EE7C8102F}"/>
              </a:ext>
            </a:extLst>
          </p:cNvPr>
          <p:cNvGraphicFramePr>
            <a:graphicFrameLocks noGrp="1"/>
          </p:cNvGraphicFramePr>
          <p:nvPr/>
        </p:nvGraphicFramePr>
        <p:xfrm>
          <a:off x="784108" y="2664097"/>
          <a:ext cx="3585028" cy="1849120"/>
        </p:xfrm>
        <a:graphic>
          <a:graphicData uri="http://schemas.openxmlformats.org/drawingml/2006/table">
            <a:tbl>
              <a:tblPr firstRow="1" bandRow="1">
                <a:tableStyleId>{5C22544A-7EE6-4342-B048-85BDC9FD1C3A}</a:tableStyleId>
              </a:tblPr>
              <a:tblGrid>
                <a:gridCol w="896257">
                  <a:extLst>
                    <a:ext uri="{9D8B030D-6E8A-4147-A177-3AD203B41FA5}">
                      <a16:colId xmlns:a16="http://schemas.microsoft.com/office/drawing/2014/main" val="3373024378"/>
                    </a:ext>
                  </a:extLst>
                </a:gridCol>
                <a:gridCol w="896257">
                  <a:extLst>
                    <a:ext uri="{9D8B030D-6E8A-4147-A177-3AD203B41FA5}">
                      <a16:colId xmlns:a16="http://schemas.microsoft.com/office/drawing/2014/main" val="3673756437"/>
                    </a:ext>
                  </a:extLst>
                </a:gridCol>
                <a:gridCol w="896257">
                  <a:extLst>
                    <a:ext uri="{9D8B030D-6E8A-4147-A177-3AD203B41FA5}">
                      <a16:colId xmlns:a16="http://schemas.microsoft.com/office/drawing/2014/main" val="984115966"/>
                    </a:ext>
                  </a:extLst>
                </a:gridCol>
                <a:gridCol w="896257">
                  <a:extLst>
                    <a:ext uri="{9D8B030D-6E8A-4147-A177-3AD203B41FA5}">
                      <a16:colId xmlns:a16="http://schemas.microsoft.com/office/drawing/2014/main" val="2053400431"/>
                    </a:ext>
                  </a:extLst>
                </a:gridCol>
              </a:tblGrid>
              <a:tr h="370840">
                <a:tc>
                  <a:txBody>
                    <a:bodyPr/>
                    <a:lstStyle/>
                    <a:p>
                      <a:pPr algn="ctr"/>
                      <a:r>
                        <a:rPr lang="es-ES" dirty="0"/>
                        <a:t>X1</a:t>
                      </a:r>
                    </a:p>
                  </a:txBody>
                  <a:tcPr/>
                </a:tc>
                <a:tc>
                  <a:txBody>
                    <a:bodyPr/>
                    <a:lstStyle/>
                    <a:p>
                      <a:pPr algn="ctr"/>
                      <a:r>
                        <a:rPr lang="es-ES" dirty="0"/>
                        <a:t>X2</a:t>
                      </a:r>
                    </a:p>
                  </a:txBody>
                  <a:tcPr/>
                </a:tc>
                <a:tc>
                  <a:txBody>
                    <a:bodyPr/>
                    <a:lstStyle/>
                    <a:p>
                      <a:pPr algn="ctr"/>
                      <a:r>
                        <a:rPr lang="es-ES" dirty="0" err="1"/>
                        <a:t>Bias</a:t>
                      </a:r>
                      <a:endParaRPr lang="es-ES" dirty="0"/>
                    </a:p>
                  </a:txBody>
                  <a:tcPr/>
                </a:tc>
                <a:tc>
                  <a:txBody>
                    <a:bodyPr/>
                    <a:lstStyle/>
                    <a:p>
                      <a:pPr algn="ctr"/>
                      <a:r>
                        <a:rPr lang="es-ES" dirty="0"/>
                        <a:t>Salida</a:t>
                      </a:r>
                    </a:p>
                  </a:txBody>
                  <a:tcPr/>
                </a:tc>
                <a:extLst>
                  <a:ext uri="{0D108BD9-81ED-4DB2-BD59-A6C34878D82A}">
                    <a16:rowId xmlns:a16="http://schemas.microsoft.com/office/drawing/2014/main" val="299001770"/>
                  </a:ext>
                </a:extLst>
              </a:tr>
              <a:tr h="370840">
                <a:tc>
                  <a:txBody>
                    <a:bodyPr/>
                    <a:lstStyle/>
                    <a:p>
                      <a:pPr algn="ctr"/>
                      <a:r>
                        <a:rPr lang="es-ES" dirty="0"/>
                        <a:t>0</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2409513478"/>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6855487"/>
                  </a:ext>
                </a:extLst>
              </a:tr>
              <a:tr h="370840">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2894849"/>
                  </a:ext>
                </a:extLst>
              </a:tr>
              <a:tr h="0">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3206667831"/>
                  </a:ext>
                </a:extLst>
              </a:tr>
            </a:tbl>
          </a:graphicData>
        </a:graphic>
      </p:graphicFrame>
      <p:pic>
        <p:nvPicPr>
          <p:cNvPr id="7" name="Imagen 6">
            <a:extLst>
              <a:ext uri="{FF2B5EF4-FFF2-40B4-BE49-F238E27FC236}">
                <a16:creationId xmlns:a16="http://schemas.microsoft.com/office/drawing/2014/main" id="{D4788900-D202-4BA1-AA0F-0E3624A68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08" y="4737463"/>
            <a:ext cx="3618016" cy="1778858"/>
          </a:xfrm>
          <a:prstGeom prst="rect">
            <a:avLst/>
          </a:prstGeom>
          <a:ln>
            <a:noFill/>
          </a:ln>
          <a:effectLst>
            <a:softEdge rad="112500"/>
          </a:effectLst>
        </p:spPr>
      </p:pic>
      <p:sp>
        <p:nvSpPr>
          <p:cNvPr id="8" name="TextBox 28">
            <a:extLst>
              <a:ext uri="{FF2B5EF4-FFF2-40B4-BE49-F238E27FC236}">
                <a16:creationId xmlns:a16="http://schemas.microsoft.com/office/drawing/2014/main" id="{7CFEA598-1572-4E21-99DE-84D6A486FE30}"/>
              </a:ext>
            </a:extLst>
          </p:cNvPr>
          <p:cNvSpPr txBox="1"/>
          <p:nvPr/>
        </p:nvSpPr>
        <p:spPr>
          <a:xfrm>
            <a:off x="650174" y="2183311"/>
            <a:ext cx="3885884" cy="513080"/>
          </a:xfrm>
          <a:prstGeom prst="rect">
            <a:avLst/>
          </a:prstGeom>
        </p:spPr>
        <p:txBody>
          <a:bodyPr vert="horz" lIns="91440" tIns="45720" rIns="91440" bIns="45720" rtlCol="0" anchor="t">
            <a:normAutofit/>
          </a:bodyPr>
          <a:lstStyle/>
          <a:p>
            <a:pPr algn="just" defTabSz="914400">
              <a:lnSpc>
                <a:spcPct val="90000"/>
              </a:lnSpc>
              <a:spcAft>
                <a:spcPts val="600"/>
              </a:spcAft>
            </a:pPr>
            <a:r>
              <a:rPr lang="en-US" altLang="ko-KR" sz="1600" dirty="0">
                <a:solidFill>
                  <a:schemeClr val="bg1"/>
                </a:solidFill>
              </a:rPr>
              <a:t>*</a:t>
            </a:r>
            <a:r>
              <a:rPr lang="en-US" altLang="ko-KR" sz="1600" dirty="0" err="1">
                <a:solidFill>
                  <a:schemeClr val="bg1"/>
                </a:solidFill>
              </a:rPr>
              <a:t>En</a:t>
            </a:r>
            <a:r>
              <a:rPr lang="en-US" altLang="ko-KR" sz="1600" dirty="0">
                <a:solidFill>
                  <a:schemeClr val="bg1"/>
                </a:solidFill>
              </a:rPr>
              <a:t> </a:t>
            </a:r>
            <a:r>
              <a:rPr lang="en-US" altLang="ko-KR" sz="1600" dirty="0" err="1">
                <a:solidFill>
                  <a:schemeClr val="bg1"/>
                </a:solidFill>
              </a:rPr>
              <a:t>este</a:t>
            </a:r>
            <a:r>
              <a:rPr lang="en-US" altLang="ko-KR" sz="1600" dirty="0">
                <a:solidFill>
                  <a:schemeClr val="bg1"/>
                </a:solidFill>
              </a:rPr>
              <a:t> </a:t>
            </a:r>
            <a:r>
              <a:rPr lang="en-US" altLang="ko-KR" sz="1600" dirty="0" err="1">
                <a:solidFill>
                  <a:schemeClr val="bg1"/>
                </a:solidFill>
              </a:rPr>
              <a:t>caso</a:t>
            </a:r>
            <a:r>
              <a:rPr lang="en-US" altLang="ko-KR" sz="1600" dirty="0">
                <a:solidFill>
                  <a:schemeClr val="bg1"/>
                </a:solidFill>
              </a:rPr>
              <a:t> </a:t>
            </a:r>
            <a:r>
              <a:rPr lang="en-US" altLang="ko-KR" sz="1600" dirty="0" err="1">
                <a:solidFill>
                  <a:schemeClr val="bg1"/>
                </a:solidFill>
              </a:rPr>
              <a:t>todos</a:t>
            </a:r>
            <a:r>
              <a:rPr lang="en-US" altLang="ko-KR" sz="1600" dirty="0">
                <a:solidFill>
                  <a:schemeClr val="bg1"/>
                </a:solidFill>
              </a:rPr>
              <a:t> los pesos </a:t>
            </a:r>
            <a:r>
              <a:rPr lang="en-US" altLang="ko-KR" sz="1600" dirty="0" err="1">
                <a:solidFill>
                  <a:schemeClr val="bg1"/>
                </a:solidFill>
              </a:rPr>
              <a:t>valdrán</a:t>
            </a:r>
            <a:r>
              <a:rPr lang="en-US" altLang="ko-KR" sz="1600" dirty="0">
                <a:solidFill>
                  <a:schemeClr val="bg1"/>
                </a:solidFill>
              </a:rPr>
              <a:t> 1</a:t>
            </a:r>
          </a:p>
        </p:txBody>
      </p:sp>
      <p:sp>
        <p:nvSpPr>
          <p:cNvPr id="9" name="TextBox 28">
            <a:extLst>
              <a:ext uri="{FF2B5EF4-FFF2-40B4-BE49-F238E27FC236}">
                <a16:creationId xmlns:a16="http://schemas.microsoft.com/office/drawing/2014/main" id="{E2357BD8-3332-448E-AAC1-AB5A433AACF6}"/>
              </a:ext>
            </a:extLst>
          </p:cNvPr>
          <p:cNvSpPr txBox="1"/>
          <p:nvPr/>
        </p:nvSpPr>
        <p:spPr>
          <a:xfrm>
            <a:off x="5563893" y="757183"/>
            <a:ext cx="5988027" cy="615235"/>
          </a:xfrm>
          <a:prstGeom prst="rect">
            <a:avLst/>
          </a:prstGeom>
        </p:spPr>
        <p:txBody>
          <a:bodyPr vert="horz" lIns="91440" tIns="45720" rIns="91440" bIns="45720" rtlCol="0" anchor="t">
            <a:normAutofit/>
          </a:bodyPr>
          <a:lstStyle/>
          <a:p>
            <a:pPr algn="just" defTabSz="914400">
              <a:lnSpc>
                <a:spcPct val="90000"/>
              </a:lnSpc>
              <a:spcAft>
                <a:spcPts val="600"/>
              </a:spcAft>
            </a:pPr>
            <a:r>
              <a:rPr lang="en-US" altLang="ko-KR" sz="3200" b="1" u="sng" dirty="0" err="1">
                <a:solidFill>
                  <a:schemeClr val="accent1"/>
                </a:solidFill>
              </a:rPr>
              <a:t>Programando</a:t>
            </a:r>
            <a:r>
              <a:rPr lang="en-US" altLang="ko-KR" sz="3200" b="1" u="sng" dirty="0">
                <a:solidFill>
                  <a:schemeClr val="accent1"/>
                </a:solidFill>
              </a:rPr>
              <a:t>  un  </a:t>
            </a:r>
            <a:r>
              <a:rPr lang="en-US" altLang="ko-KR" sz="3200" b="1" u="sng" dirty="0" err="1">
                <a:solidFill>
                  <a:schemeClr val="accent1"/>
                </a:solidFill>
              </a:rPr>
              <a:t>Perceptrón</a:t>
            </a:r>
            <a:endParaRPr lang="en-US" altLang="ko-KR" sz="3200" b="1" u="sng" dirty="0">
              <a:solidFill>
                <a:schemeClr val="accent1"/>
              </a:solidFill>
            </a:endParaRPr>
          </a:p>
        </p:txBody>
      </p:sp>
      <p:pic>
        <p:nvPicPr>
          <p:cNvPr id="10" name="Imagen 9">
            <a:extLst>
              <a:ext uri="{FF2B5EF4-FFF2-40B4-BE49-F238E27FC236}">
                <a16:creationId xmlns:a16="http://schemas.microsoft.com/office/drawing/2014/main" id="{CE12EB01-6896-4C7E-9B89-9C42ADB662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3327" y="1552885"/>
            <a:ext cx="3547069" cy="1876115"/>
          </a:xfrm>
          <a:prstGeom prst="rect">
            <a:avLst/>
          </a:prstGeom>
        </p:spPr>
      </p:pic>
      <p:sp>
        <p:nvSpPr>
          <p:cNvPr id="5" name="Rectángulo 4">
            <a:extLst>
              <a:ext uri="{FF2B5EF4-FFF2-40B4-BE49-F238E27FC236}">
                <a16:creationId xmlns:a16="http://schemas.microsoft.com/office/drawing/2014/main" id="{F6549656-C269-4BCF-A4FA-033614A0762A}"/>
              </a:ext>
            </a:extLst>
          </p:cNvPr>
          <p:cNvSpPr/>
          <p:nvPr/>
        </p:nvSpPr>
        <p:spPr>
          <a:xfrm>
            <a:off x="5793327" y="2004164"/>
            <a:ext cx="1008306" cy="160530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119EE7A-E169-410C-B8BF-F2A3F242953A}"/>
              </a:ext>
            </a:extLst>
          </p:cNvPr>
          <p:cNvSpPr txBox="1"/>
          <p:nvPr/>
        </p:nvSpPr>
        <p:spPr>
          <a:xfrm>
            <a:off x="5793327" y="4396636"/>
            <a:ext cx="5614565" cy="923330"/>
          </a:xfrm>
          <a:prstGeom prst="rect">
            <a:avLst/>
          </a:prstGeom>
          <a:noFill/>
        </p:spPr>
        <p:txBody>
          <a:bodyPr wrap="square" rtlCol="0">
            <a:spAutoFit/>
          </a:bodyPr>
          <a:lstStyle/>
          <a:p>
            <a:r>
              <a:rPr lang="es-ES" dirty="0"/>
              <a:t>Los </a:t>
            </a:r>
            <a:r>
              <a:rPr lang="es-ES" b="1" dirty="0"/>
              <a:t>INPUTS</a:t>
            </a:r>
            <a:r>
              <a:rPr lang="es-ES" dirty="0"/>
              <a:t> variarán cada vez que se vaya a utilizar la neurona. Serán sus “parámetros de entrada” cuando le pidamos que haga sus “cálculos”.</a:t>
            </a:r>
          </a:p>
        </p:txBody>
      </p:sp>
      <p:sp>
        <p:nvSpPr>
          <p:cNvPr id="11" name="Flecha: hacia abajo 10">
            <a:extLst>
              <a:ext uri="{FF2B5EF4-FFF2-40B4-BE49-F238E27FC236}">
                <a16:creationId xmlns:a16="http://schemas.microsoft.com/office/drawing/2014/main" id="{FA6BE67F-7F2B-4666-AB4D-C6A4FB597DA6}"/>
              </a:ext>
            </a:extLst>
          </p:cNvPr>
          <p:cNvSpPr/>
          <p:nvPr/>
        </p:nvSpPr>
        <p:spPr>
          <a:xfrm>
            <a:off x="6096000" y="3732756"/>
            <a:ext cx="430060" cy="483413"/>
          </a:xfrm>
          <a:prstGeom prst="downArrow">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curvada hacia arriba 15">
            <a:extLst>
              <a:ext uri="{FF2B5EF4-FFF2-40B4-BE49-F238E27FC236}">
                <a16:creationId xmlns:a16="http://schemas.microsoft.com/office/drawing/2014/main" id="{03AD9F6D-96A3-43E5-AAFC-15C5B4153005}"/>
              </a:ext>
            </a:extLst>
          </p:cNvPr>
          <p:cNvSpPr/>
          <p:nvPr/>
        </p:nvSpPr>
        <p:spPr>
          <a:xfrm rot="610484" flipH="1">
            <a:off x="1219912" y="4893835"/>
            <a:ext cx="5512067" cy="1279325"/>
          </a:xfrm>
          <a:prstGeom prst="curvedUpArrow">
            <a:avLst>
              <a:gd name="adj1" fmla="val 21764"/>
              <a:gd name="adj2" fmla="val 53480"/>
              <a:gd name="adj3" fmla="val 35384"/>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651342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80" y="757183"/>
            <a:ext cx="2713493" cy="1411251"/>
          </a:xfrm>
          <a:prstGeom prst="rect">
            <a:avLst/>
          </a:prstGeom>
        </p:spPr>
        <p:txBody>
          <a:bodyPr vert="horz" lIns="91440" tIns="45720" rIns="91440" bIns="45720" rtlCol="0" anchor="b">
            <a:normAutofit fontScale="77500" lnSpcReduction="20000"/>
          </a:bodyPr>
          <a:lstStyle/>
          <a:p>
            <a:pPr defTabSz="914400">
              <a:lnSpc>
                <a:spcPct val="90000"/>
              </a:lnSpc>
              <a:spcBef>
                <a:spcPct val="0"/>
              </a:spcBef>
              <a:spcAft>
                <a:spcPts val="600"/>
              </a:spcAft>
            </a:pPr>
            <a:r>
              <a:rPr lang="en-US" altLang="ko-KR" sz="4800" b="1" dirty="0" err="1">
                <a:solidFill>
                  <a:schemeClr val="bg1"/>
                </a:solidFill>
                <a:latin typeface="+mj-lt"/>
                <a:ea typeface="+mj-ea"/>
                <a:cs typeface="+mj-cs"/>
              </a:rPr>
              <a:t>Perceptrón</a:t>
            </a:r>
            <a:endParaRPr lang="en-US" altLang="ko-KR" sz="4800" b="1" dirty="0">
              <a:solidFill>
                <a:schemeClr val="bg1"/>
              </a:solidFill>
              <a:latin typeface="+mj-lt"/>
              <a:ea typeface="+mj-ea"/>
              <a:cs typeface="+mj-cs"/>
            </a:endParaRPr>
          </a:p>
          <a:p>
            <a:pPr defTabSz="914400">
              <a:lnSpc>
                <a:spcPct val="90000"/>
              </a:lnSpc>
              <a:spcBef>
                <a:spcPct val="0"/>
              </a:spcBef>
              <a:spcAft>
                <a:spcPts val="600"/>
              </a:spcAft>
            </a:pPr>
            <a:r>
              <a:rPr lang="en-US" altLang="ko-KR" sz="4800" b="1" dirty="0" err="1">
                <a:solidFill>
                  <a:schemeClr val="bg1"/>
                </a:solidFill>
                <a:latin typeface="+mj-lt"/>
                <a:ea typeface="+mj-ea"/>
                <a:cs typeface="+mj-cs"/>
              </a:rPr>
              <a:t>Ejemplo</a:t>
            </a:r>
            <a:endParaRPr lang="en-US" altLang="ko-KR" sz="4800" b="1" dirty="0">
              <a:solidFill>
                <a:schemeClr val="bg1"/>
              </a:solidFill>
              <a:latin typeface="+mj-lt"/>
              <a:ea typeface="+mj-ea"/>
              <a:cs typeface="+mj-cs"/>
            </a:endParaRPr>
          </a:p>
        </p:txBody>
      </p:sp>
      <p:graphicFrame>
        <p:nvGraphicFramePr>
          <p:cNvPr id="3" name="Tabla 2">
            <a:extLst>
              <a:ext uri="{FF2B5EF4-FFF2-40B4-BE49-F238E27FC236}">
                <a16:creationId xmlns:a16="http://schemas.microsoft.com/office/drawing/2014/main" id="{A3B071A0-DA7A-436E-B587-3B4EE7C8102F}"/>
              </a:ext>
            </a:extLst>
          </p:cNvPr>
          <p:cNvGraphicFramePr>
            <a:graphicFrameLocks noGrp="1"/>
          </p:cNvGraphicFramePr>
          <p:nvPr/>
        </p:nvGraphicFramePr>
        <p:xfrm>
          <a:off x="784108" y="2664097"/>
          <a:ext cx="3585028" cy="1849120"/>
        </p:xfrm>
        <a:graphic>
          <a:graphicData uri="http://schemas.openxmlformats.org/drawingml/2006/table">
            <a:tbl>
              <a:tblPr firstRow="1" bandRow="1">
                <a:tableStyleId>{5C22544A-7EE6-4342-B048-85BDC9FD1C3A}</a:tableStyleId>
              </a:tblPr>
              <a:tblGrid>
                <a:gridCol w="896257">
                  <a:extLst>
                    <a:ext uri="{9D8B030D-6E8A-4147-A177-3AD203B41FA5}">
                      <a16:colId xmlns:a16="http://schemas.microsoft.com/office/drawing/2014/main" val="3373024378"/>
                    </a:ext>
                  </a:extLst>
                </a:gridCol>
                <a:gridCol w="896257">
                  <a:extLst>
                    <a:ext uri="{9D8B030D-6E8A-4147-A177-3AD203B41FA5}">
                      <a16:colId xmlns:a16="http://schemas.microsoft.com/office/drawing/2014/main" val="3673756437"/>
                    </a:ext>
                  </a:extLst>
                </a:gridCol>
                <a:gridCol w="896257">
                  <a:extLst>
                    <a:ext uri="{9D8B030D-6E8A-4147-A177-3AD203B41FA5}">
                      <a16:colId xmlns:a16="http://schemas.microsoft.com/office/drawing/2014/main" val="984115966"/>
                    </a:ext>
                  </a:extLst>
                </a:gridCol>
                <a:gridCol w="896257">
                  <a:extLst>
                    <a:ext uri="{9D8B030D-6E8A-4147-A177-3AD203B41FA5}">
                      <a16:colId xmlns:a16="http://schemas.microsoft.com/office/drawing/2014/main" val="2053400431"/>
                    </a:ext>
                  </a:extLst>
                </a:gridCol>
              </a:tblGrid>
              <a:tr h="370840">
                <a:tc>
                  <a:txBody>
                    <a:bodyPr/>
                    <a:lstStyle/>
                    <a:p>
                      <a:pPr algn="ctr"/>
                      <a:r>
                        <a:rPr lang="es-ES" dirty="0"/>
                        <a:t>X1</a:t>
                      </a:r>
                    </a:p>
                  </a:txBody>
                  <a:tcPr/>
                </a:tc>
                <a:tc>
                  <a:txBody>
                    <a:bodyPr/>
                    <a:lstStyle/>
                    <a:p>
                      <a:pPr algn="ctr"/>
                      <a:r>
                        <a:rPr lang="es-ES" dirty="0"/>
                        <a:t>X2</a:t>
                      </a:r>
                    </a:p>
                  </a:txBody>
                  <a:tcPr/>
                </a:tc>
                <a:tc>
                  <a:txBody>
                    <a:bodyPr/>
                    <a:lstStyle/>
                    <a:p>
                      <a:pPr algn="ctr"/>
                      <a:r>
                        <a:rPr lang="es-ES" dirty="0" err="1"/>
                        <a:t>Bias</a:t>
                      </a:r>
                      <a:endParaRPr lang="es-ES" dirty="0"/>
                    </a:p>
                  </a:txBody>
                  <a:tcPr/>
                </a:tc>
                <a:tc>
                  <a:txBody>
                    <a:bodyPr/>
                    <a:lstStyle/>
                    <a:p>
                      <a:pPr algn="ctr"/>
                      <a:r>
                        <a:rPr lang="es-ES" dirty="0"/>
                        <a:t>Salida</a:t>
                      </a:r>
                    </a:p>
                  </a:txBody>
                  <a:tcPr/>
                </a:tc>
                <a:extLst>
                  <a:ext uri="{0D108BD9-81ED-4DB2-BD59-A6C34878D82A}">
                    <a16:rowId xmlns:a16="http://schemas.microsoft.com/office/drawing/2014/main" val="299001770"/>
                  </a:ext>
                </a:extLst>
              </a:tr>
              <a:tr h="370840">
                <a:tc>
                  <a:txBody>
                    <a:bodyPr/>
                    <a:lstStyle/>
                    <a:p>
                      <a:pPr algn="ctr"/>
                      <a:r>
                        <a:rPr lang="es-ES" dirty="0"/>
                        <a:t>0</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2409513478"/>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6855487"/>
                  </a:ext>
                </a:extLst>
              </a:tr>
              <a:tr h="370840">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2894849"/>
                  </a:ext>
                </a:extLst>
              </a:tr>
              <a:tr h="0">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3206667831"/>
                  </a:ext>
                </a:extLst>
              </a:tr>
            </a:tbl>
          </a:graphicData>
        </a:graphic>
      </p:graphicFrame>
      <p:pic>
        <p:nvPicPr>
          <p:cNvPr id="7" name="Imagen 6">
            <a:extLst>
              <a:ext uri="{FF2B5EF4-FFF2-40B4-BE49-F238E27FC236}">
                <a16:creationId xmlns:a16="http://schemas.microsoft.com/office/drawing/2014/main" id="{D4788900-D202-4BA1-AA0F-0E3624A68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08" y="4737463"/>
            <a:ext cx="3618016" cy="1778858"/>
          </a:xfrm>
          <a:prstGeom prst="rect">
            <a:avLst/>
          </a:prstGeom>
          <a:ln>
            <a:noFill/>
          </a:ln>
          <a:effectLst>
            <a:softEdge rad="112500"/>
          </a:effectLst>
        </p:spPr>
      </p:pic>
      <p:sp>
        <p:nvSpPr>
          <p:cNvPr id="8" name="TextBox 28">
            <a:extLst>
              <a:ext uri="{FF2B5EF4-FFF2-40B4-BE49-F238E27FC236}">
                <a16:creationId xmlns:a16="http://schemas.microsoft.com/office/drawing/2014/main" id="{7CFEA598-1572-4E21-99DE-84D6A486FE30}"/>
              </a:ext>
            </a:extLst>
          </p:cNvPr>
          <p:cNvSpPr txBox="1"/>
          <p:nvPr/>
        </p:nvSpPr>
        <p:spPr>
          <a:xfrm>
            <a:off x="650174" y="2183311"/>
            <a:ext cx="3885884" cy="513080"/>
          </a:xfrm>
          <a:prstGeom prst="rect">
            <a:avLst/>
          </a:prstGeom>
        </p:spPr>
        <p:txBody>
          <a:bodyPr vert="horz" lIns="91440" tIns="45720" rIns="91440" bIns="45720" rtlCol="0" anchor="t">
            <a:normAutofit/>
          </a:bodyPr>
          <a:lstStyle/>
          <a:p>
            <a:pPr algn="just" defTabSz="914400">
              <a:lnSpc>
                <a:spcPct val="90000"/>
              </a:lnSpc>
              <a:spcAft>
                <a:spcPts val="600"/>
              </a:spcAft>
            </a:pPr>
            <a:r>
              <a:rPr lang="en-US" altLang="ko-KR" sz="1600" dirty="0">
                <a:solidFill>
                  <a:schemeClr val="bg1"/>
                </a:solidFill>
              </a:rPr>
              <a:t>*</a:t>
            </a:r>
            <a:r>
              <a:rPr lang="en-US" altLang="ko-KR" sz="1600" dirty="0" err="1">
                <a:solidFill>
                  <a:schemeClr val="bg1"/>
                </a:solidFill>
              </a:rPr>
              <a:t>En</a:t>
            </a:r>
            <a:r>
              <a:rPr lang="en-US" altLang="ko-KR" sz="1600" dirty="0">
                <a:solidFill>
                  <a:schemeClr val="bg1"/>
                </a:solidFill>
              </a:rPr>
              <a:t> </a:t>
            </a:r>
            <a:r>
              <a:rPr lang="en-US" altLang="ko-KR" sz="1600" dirty="0" err="1">
                <a:solidFill>
                  <a:schemeClr val="bg1"/>
                </a:solidFill>
              </a:rPr>
              <a:t>este</a:t>
            </a:r>
            <a:r>
              <a:rPr lang="en-US" altLang="ko-KR" sz="1600" dirty="0">
                <a:solidFill>
                  <a:schemeClr val="bg1"/>
                </a:solidFill>
              </a:rPr>
              <a:t> </a:t>
            </a:r>
            <a:r>
              <a:rPr lang="en-US" altLang="ko-KR" sz="1600" dirty="0" err="1">
                <a:solidFill>
                  <a:schemeClr val="bg1"/>
                </a:solidFill>
              </a:rPr>
              <a:t>caso</a:t>
            </a:r>
            <a:r>
              <a:rPr lang="en-US" altLang="ko-KR" sz="1600" dirty="0">
                <a:solidFill>
                  <a:schemeClr val="bg1"/>
                </a:solidFill>
              </a:rPr>
              <a:t> </a:t>
            </a:r>
            <a:r>
              <a:rPr lang="en-US" altLang="ko-KR" sz="1600" dirty="0" err="1">
                <a:solidFill>
                  <a:schemeClr val="bg1"/>
                </a:solidFill>
              </a:rPr>
              <a:t>todos</a:t>
            </a:r>
            <a:r>
              <a:rPr lang="en-US" altLang="ko-KR" sz="1600" dirty="0">
                <a:solidFill>
                  <a:schemeClr val="bg1"/>
                </a:solidFill>
              </a:rPr>
              <a:t> los pesos </a:t>
            </a:r>
            <a:r>
              <a:rPr lang="en-US" altLang="ko-KR" sz="1600" dirty="0" err="1">
                <a:solidFill>
                  <a:schemeClr val="bg1"/>
                </a:solidFill>
              </a:rPr>
              <a:t>valdrán</a:t>
            </a:r>
            <a:r>
              <a:rPr lang="en-US" altLang="ko-KR" sz="1600" dirty="0">
                <a:solidFill>
                  <a:schemeClr val="bg1"/>
                </a:solidFill>
              </a:rPr>
              <a:t> 1</a:t>
            </a:r>
          </a:p>
        </p:txBody>
      </p:sp>
      <p:sp>
        <p:nvSpPr>
          <p:cNvPr id="9" name="TextBox 28">
            <a:extLst>
              <a:ext uri="{FF2B5EF4-FFF2-40B4-BE49-F238E27FC236}">
                <a16:creationId xmlns:a16="http://schemas.microsoft.com/office/drawing/2014/main" id="{E2357BD8-3332-448E-AAC1-AB5A433AACF6}"/>
              </a:ext>
            </a:extLst>
          </p:cNvPr>
          <p:cNvSpPr txBox="1"/>
          <p:nvPr/>
        </p:nvSpPr>
        <p:spPr>
          <a:xfrm>
            <a:off x="5563893" y="757183"/>
            <a:ext cx="5988027" cy="615235"/>
          </a:xfrm>
          <a:prstGeom prst="rect">
            <a:avLst/>
          </a:prstGeom>
        </p:spPr>
        <p:txBody>
          <a:bodyPr vert="horz" lIns="91440" tIns="45720" rIns="91440" bIns="45720" rtlCol="0" anchor="t">
            <a:normAutofit/>
          </a:bodyPr>
          <a:lstStyle/>
          <a:p>
            <a:pPr algn="just" defTabSz="914400">
              <a:lnSpc>
                <a:spcPct val="90000"/>
              </a:lnSpc>
              <a:spcAft>
                <a:spcPts val="600"/>
              </a:spcAft>
            </a:pPr>
            <a:r>
              <a:rPr lang="en-US" altLang="ko-KR" sz="3200" b="1" u="sng" dirty="0" err="1">
                <a:solidFill>
                  <a:schemeClr val="accent1"/>
                </a:solidFill>
              </a:rPr>
              <a:t>Programando</a:t>
            </a:r>
            <a:r>
              <a:rPr lang="en-US" altLang="ko-KR" sz="3200" b="1" u="sng" dirty="0">
                <a:solidFill>
                  <a:schemeClr val="accent1"/>
                </a:solidFill>
              </a:rPr>
              <a:t>  un  </a:t>
            </a:r>
            <a:r>
              <a:rPr lang="en-US" altLang="ko-KR" sz="3200" b="1" u="sng" dirty="0" err="1">
                <a:solidFill>
                  <a:schemeClr val="accent1"/>
                </a:solidFill>
              </a:rPr>
              <a:t>Perceptrón</a:t>
            </a:r>
            <a:endParaRPr lang="en-US" altLang="ko-KR" sz="3200" b="1" u="sng" dirty="0">
              <a:solidFill>
                <a:schemeClr val="accent1"/>
              </a:solidFill>
            </a:endParaRPr>
          </a:p>
        </p:txBody>
      </p:sp>
      <p:pic>
        <p:nvPicPr>
          <p:cNvPr id="10" name="Imagen 9">
            <a:extLst>
              <a:ext uri="{FF2B5EF4-FFF2-40B4-BE49-F238E27FC236}">
                <a16:creationId xmlns:a16="http://schemas.microsoft.com/office/drawing/2014/main" id="{CE12EB01-6896-4C7E-9B89-9C42ADB662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3327" y="1552885"/>
            <a:ext cx="3547069" cy="1876115"/>
          </a:xfrm>
          <a:prstGeom prst="rect">
            <a:avLst/>
          </a:prstGeom>
        </p:spPr>
      </p:pic>
      <p:sp>
        <p:nvSpPr>
          <p:cNvPr id="5" name="Rectángulo 4">
            <a:extLst>
              <a:ext uri="{FF2B5EF4-FFF2-40B4-BE49-F238E27FC236}">
                <a16:creationId xmlns:a16="http://schemas.microsoft.com/office/drawing/2014/main" id="{F6549656-C269-4BCF-A4FA-033614A0762A}"/>
              </a:ext>
            </a:extLst>
          </p:cNvPr>
          <p:cNvSpPr/>
          <p:nvPr/>
        </p:nvSpPr>
        <p:spPr>
          <a:xfrm>
            <a:off x="6933196" y="1538034"/>
            <a:ext cx="695155" cy="1965717"/>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119EE7A-E169-410C-B8BF-F2A3F242953A}"/>
              </a:ext>
            </a:extLst>
          </p:cNvPr>
          <p:cNvSpPr txBox="1"/>
          <p:nvPr/>
        </p:nvSpPr>
        <p:spPr>
          <a:xfrm>
            <a:off x="5793327" y="4396636"/>
            <a:ext cx="5614565" cy="923330"/>
          </a:xfrm>
          <a:prstGeom prst="rect">
            <a:avLst/>
          </a:prstGeom>
          <a:noFill/>
        </p:spPr>
        <p:txBody>
          <a:bodyPr wrap="square" rtlCol="0">
            <a:spAutoFit/>
          </a:bodyPr>
          <a:lstStyle/>
          <a:p>
            <a:r>
              <a:rPr lang="es-ES" dirty="0"/>
              <a:t>Los </a:t>
            </a:r>
            <a:r>
              <a:rPr lang="es-ES" b="1" dirty="0"/>
              <a:t>PESOS</a:t>
            </a:r>
            <a:r>
              <a:rPr lang="es-ES" dirty="0"/>
              <a:t> se definen al crear la neurona, son atributos de la misma por lo que deberemos recibirlos en el constructor de la clase.</a:t>
            </a:r>
          </a:p>
        </p:txBody>
      </p:sp>
      <p:sp>
        <p:nvSpPr>
          <p:cNvPr id="11" name="Flecha: hacia abajo 10">
            <a:extLst>
              <a:ext uri="{FF2B5EF4-FFF2-40B4-BE49-F238E27FC236}">
                <a16:creationId xmlns:a16="http://schemas.microsoft.com/office/drawing/2014/main" id="{FA6BE67F-7F2B-4666-AB4D-C6A4FB597DA6}"/>
              </a:ext>
            </a:extLst>
          </p:cNvPr>
          <p:cNvSpPr/>
          <p:nvPr/>
        </p:nvSpPr>
        <p:spPr>
          <a:xfrm>
            <a:off x="7038756" y="3684218"/>
            <a:ext cx="430060" cy="483413"/>
          </a:xfrm>
          <a:prstGeom prst="downArrow">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9603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superiores, una redondeada y la otra cortada 1">
            <a:extLst>
              <a:ext uri="{FF2B5EF4-FFF2-40B4-BE49-F238E27FC236}">
                <a16:creationId xmlns:a16="http://schemas.microsoft.com/office/drawing/2014/main" id="{81E4B08C-398A-4C73-9C63-89DCFB50A07E}"/>
              </a:ext>
            </a:extLst>
          </p:cNvPr>
          <p:cNvSpPr/>
          <p:nvPr/>
        </p:nvSpPr>
        <p:spPr>
          <a:xfrm>
            <a:off x="-1" y="0"/>
            <a:ext cx="5153247" cy="6858000"/>
          </a:xfrm>
          <a:prstGeom prst="snipRoundRect">
            <a:avLst>
              <a:gd name="adj1" fmla="val 0"/>
              <a:gd name="adj2" fmla="val 49954"/>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extBox 67">
            <a:extLst>
              <a:ext uri="{FF2B5EF4-FFF2-40B4-BE49-F238E27FC236}">
                <a16:creationId xmlns:a16="http://schemas.microsoft.com/office/drawing/2014/main" id="{02AE7501-2142-4DE9-A37F-0A5E57101708}"/>
              </a:ext>
            </a:extLst>
          </p:cNvPr>
          <p:cNvSpPr txBox="1"/>
          <p:nvPr/>
        </p:nvSpPr>
        <p:spPr>
          <a:xfrm>
            <a:off x="640080" y="757183"/>
            <a:ext cx="2713493" cy="1411251"/>
          </a:xfrm>
          <a:prstGeom prst="rect">
            <a:avLst/>
          </a:prstGeom>
        </p:spPr>
        <p:txBody>
          <a:bodyPr vert="horz" lIns="91440" tIns="45720" rIns="91440" bIns="45720" rtlCol="0" anchor="b">
            <a:normAutofit fontScale="77500" lnSpcReduction="20000"/>
          </a:bodyPr>
          <a:lstStyle/>
          <a:p>
            <a:pPr defTabSz="914400">
              <a:lnSpc>
                <a:spcPct val="90000"/>
              </a:lnSpc>
              <a:spcBef>
                <a:spcPct val="0"/>
              </a:spcBef>
              <a:spcAft>
                <a:spcPts val="600"/>
              </a:spcAft>
            </a:pPr>
            <a:r>
              <a:rPr lang="en-US" altLang="ko-KR" sz="4800" b="1" dirty="0" err="1">
                <a:solidFill>
                  <a:schemeClr val="bg1"/>
                </a:solidFill>
                <a:latin typeface="+mj-lt"/>
                <a:ea typeface="+mj-ea"/>
                <a:cs typeface="+mj-cs"/>
              </a:rPr>
              <a:t>Perceptrón</a:t>
            </a:r>
            <a:endParaRPr lang="en-US" altLang="ko-KR" sz="4800" b="1" dirty="0">
              <a:solidFill>
                <a:schemeClr val="bg1"/>
              </a:solidFill>
              <a:latin typeface="+mj-lt"/>
              <a:ea typeface="+mj-ea"/>
              <a:cs typeface="+mj-cs"/>
            </a:endParaRPr>
          </a:p>
          <a:p>
            <a:pPr defTabSz="914400">
              <a:lnSpc>
                <a:spcPct val="90000"/>
              </a:lnSpc>
              <a:spcBef>
                <a:spcPct val="0"/>
              </a:spcBef>
              <a:spcAft>
                <a:spcPts val="600"/>
              </a:spcAft>
            </a:pPr>
            <a:r>
              <a:rPr lang="en-US" altLang="ko-KR" sz="4800" b="1" dirty="0" err="1">
                <a:solidFill>
                  <a:schemeClr val="bg1"/>
                </a:solidFill>
                <a:latin typeface="+mj-lt"/>
                <a:ea typeface="+mj-ea"/>
                <a:cs typeface="+mj-cs"/>
              </a:rPr>
              <a:t>Ejemplo</a:t>
            </a:r>
            <a:endParaRPr lang="en-US" altLang="ko-KR" sz="4800" b="1" dirty="0">
              <a:solidFill>
                <a:schemeClr val="bg1"/>
              </a:solidFill>
              <a:latin typeface="+mj-lt"/>
              <a:ea typeface="+mj-ea"/>
              <a:cs typeface="+mj-cs"/>
            </a:endParaRPr>
          </a:p>
        </p:txBody>
      </p:sp>
      <p:graphicFrame>
        <p:nvGraphicFramePr>
          <p:cNvPr id="3" name="Tabla 2">
            <a:extLst>
              <a:ext uri="{FF2B5EF4-FFF2-40B4-BE49-F238E27FC236}">
                <a16:creationId xmlns:a16="http://schemas.microsoft.com/office/drawing/2014/main" id="{A3B071A0-DA7A-436E-B587-3B4EE7C8102F}"/>
              </a:ext>
            </a:extLst>
          </p:cNvPr>
          <p:cNvGraphicFramePr>
            <a:graphicFrameLocks noGrp="1"/>
          </p:cNvGraphicFramePr>
          <p:nvPr/>
        </p:nvGraphicFramePr>
        <p:xfrm>
          <a:off x="784108" y="2664097"/>
          <a:ext cx="3585028" cy="1849120"/>
        </p:xfrm>
        <a:graphic>
          <a:graphicData uri="http://schemas.openxmlformats.org/drawingml/2006/table">
            <a:tbl>
              <a:tblPr firstRow="1" bandRow="1">
                <a:tableStyleId>{5C22544A-7EE6-4342-B048-85BDC9FD1C3A}</a:tableStyleId>
              </a:tblPr>
              <a:tblGrid>
                <a:gridCol w="896257">
                  <a:extLst>
                    <a:ext uri="{9D8B030D-6E8A-4147-A177-3AD203B41FA5}">
                      <a16:colId xmlns:a16="http://schemas.microsoft.com/office/drawing/2014/main" val="3373024378"/>
                    </a:ext>
                  </a:extLst>
                </a:gridCol>
                <a:gridCol w="896257">
                  <a:extLst>
                    <a:ext uri="{9D8B030D-6E8A-4147-A177-3AD203B41FA5}">
                      <a16:colId xmlns:a16="http://schemas.microsoft.com/office/drawing/2014/main" val="3673756437"/>
                    </a:ext>
                  </a:extLst>
                </a:gridCol>
                <a:gridCol w="896257">
                  <a:extLst>
                    <a:ext uri="{9D8B030D-6E8A-4147-A177-3AD203B41FA5}">
                      <a16:colId xmlns:a16="http://schemas.microsoft.com/office/drawing/2014/main" val="984115966"/>
                    </a:ext>
                  </a:extLst>
                </a:gridCol>
                <a:gridCol w="896257">
                  <a:extLst>
                    <a:ext uri="{9D8B030D-6E8A-4147-A177-3AD203B41FA5}">
                      <a16:colId xmlns:a16="http://schemas.microsoft.com/office/drawing/2014/main" val="2053400431"/>
                    </a:ext>
                  </a:extLst>
                </a:gridCol>
              </a:tblGrid>
              <a:tr h="370840">
                <a:tc>
                  <a:txBody>
                    <a:bodyPr/>
                    <a:lstStyle/>
                    <a:p>
                      <a:pPr algn="ctr"/>
                      <a:r>
                        <a:rPr lang="es-ES" dirty="0"/>
                        <a:t>X1</a:t>
                      </a:r>
                    </a:p>
                  </a:txBody>
                  <a:tcPr/>
                </a:tc>
                <a:tc>
                  <a:txBody>
                    <a:bodyPr/>
                    <a:lstStyle/>
                    <a:p>
                      <a:pPr algn="ctr"/>
                      <a:r>
                        <a:rPr lang="es-ES" dirty="0"/>
                        <a:t>X2</a:t>
                      </a:r>
                    </a:p>
                  </a:txBody>
                  <a:tcPr/>
                </a:tc>
                <a:tc>
                  <a:txBody>
                    <a:bodyPr/>
                    <a:lstStyle/>
                    <a:p>
                      <a:pPr algn="ctr"/>
                      <a:r>
                        <a:rPr lang="es-ES" dirty="0" err="1"/>
                        <a:t>Bias</a:t>
                      </a:r>
                      <a:endParaRPr lang="es-ES" dirty="0"/>
                    </a:p>
                  </a:txBody>
                  <a:tcPr/>
                </a:tc>
                <a:tc>
                  <a:txBody>
                    <a:bodyPr/>
                    <a:lstStyle/>
                    <a:p>
                      <a:pPr algn="ctr"/>
                      <a:r>
                        <a:rPr lang="es-ES" dirty="0"/>
                        <a:t>Salida</a:t>
                      </a:r>
                    </a:p>
                  </a:txBody>
                  <a:tcPr/>
                </a:tc>
                <a:extLst>
                  <a:ext uri="{0D108BD9-81ED-4DB2-BD59-A6C34878D82A}">
                    <a16:rowId xmlns:a16="http://schemas.microsoft.com/office/drawing/2014/main" val="299001770"/>
                  </a:ext>
                </a:extLst>
              </a:tr>
              <a:tr h="370840">
                <a:tc>
                  <a:txBody>
                    <a:bodyPr/>
                    <a:lstStyle/>
                    <a:p>
                      <a:pPr algn="ctr"/>
                      <a:r>
                        <a:rPr lang="es-ES" dirty="0"/>
                        <a:t>0</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2409513478"/>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6855487"/>
                  </a:ext>
                </a:extLst>
              </a:tr>
              <a:tr h="370840">
                <a:tc>
                  <a:txBody>
                    <a:bodyPr/>
                    <a:lstStyle/>
                    <a:p>
                      <a:pPr algn="ctr"/>
                      <a:r>
                        <a:rPr lang="es-ES" dirty="0"/>
                        <a:t>0</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0</a:t>
                      </a:r>
                    </a:p>
                  </a:txBody>
                  <a:tcPr/>
                </a:tc>
                <a:extLst>
                  <a:ext uri="{0D108BD9-81ED-4DB2-BD59-A6C34878D82A}">
                    <a16:rowId xmlns:a16="http://schemas.microsoft.com/office/drawing/2014/main" val="2982894849"/>
                  </a:ext>
                </a:extLst>
              </a:tr>
              <a:tr h="0">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extLst>
                  <a:ext uri="{0D108BD9-81ED-4DB2-BD59-A6C34878D82A}">
                    <a16:rowId xmlns:a16="http://schemas.microsoft.com/office/drawing/2014/main" val="3206667831"/>
                  </a:ext>
                </a:extLst>
              </a:tr>
            </a:tbl>
          </a:graphicData>
        </a:graphic>
      </p:graphicFrame>
      <p:pic>
        <p:nvPicPr>
          <p:cNvPr id="7" name="Imagen 6">
            <a:extLst>
              <a:ext uri="{FF2B5EF4-FFF2-40B4-BE49-F238E27FC236}">
                <a16:creationId xmlns:a16="http://schemas.microsoft.com/office/drawing/2014/main" id="{D4788900-D202-4BA1-AA0F-0E3624A68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08" y="4737463"/>
            <a:ext cx="3618016" cy="1778858"/>
          </a:xfrm>
          <a:prstGeom prst="rect">
            <a:avLst/>
          </a:prstGeom>
          <a:ln>
            <a:noFill/>
          </a:ln>
          <a:effectLst>
            <a:softEdge rad="112500"/>
          </a:effectLst>
        </p:spPr>
      </p:pic>
      <p:sp>
        <p:nvSpPr>
          <p:cNvPr id="8" name="TextBox 28">
            <a:extLst>
              <a:ext uri="{FF2B5EF4-FFF2-40B4-BE49-F238E27FC236}">
                <a16:creationId xmlns:a16="http://schemas.microsoft.com/office/drawing/2014/main" id="{7CFEA598-1572-4E21-99DE-84D6A486FE30}"/>
              </a:ext>
            </a:extLst>
          </p:cNvPr>
          <p:cNvSpPr txBox="1"/>
          <p:nvPr/>
        </p:nvSpPr>
        <p:spPr>
          <a:xfrm>
            <a:off x="650174" y="2183311"/>
            <a:ext cx="3885884" cy="513080"/>
          </a:xfrm>
          <a:prstGeom prst="rect">
            <a:avLst/>
          </a:prstGeom>
        </p:spPr>
        <p:txBody>
          <a:bodyPr vert="horz" lIns="91440" tIns="45720" rIns="91440" bIns="45720" rtlCol="0" anchor="t">
            <a:normAutofit/>
          </a:bodyPr>
          <a:lstStyle/>
          <a:p>
            <a:pPr algn="just" defTabSz="914400">
              <a:lnSpc>
                <a:spcPct val="90000"/>
              </a:lnSpc>
              <a:spcAft>
                <a:spcPts val="600"/>
              </a:spcAft>
            </a:pPr>
            <a:r>
              <a:rPr lang="en-US" altLang="ko-KR" sz="1600" dirty="0">
                <a:solidFill>
                  <a:schemeClr val="bg1"/>
                </a:solidFill>
              </a:rPr>
              <a:t>*</a:t>
            </a:r>
            <a:r>
              <a:rPr lang="en-US" altLang="ko-KR" sz="1600" dirty="0" err="1">
                <a:solidFill>
                  <a:schemeClr val="bg1"/>
                </a:solidFill>
              </a:rPr>
              <a:t>En</a:t>
            </a:r>
            <a:r>
              <a:rPr lang="en-US" altLang="ko-KR" sz="1600" dirty="0">
                <a:solidFill>
                  <a:schemeClr val="bg1"/>
                </a:solidFill>
              </a:rPr>
              <a:t> </a:t>
            </a:r>
            <a:r>
              <a:rPr lang="en-US" altLang="ko-KR" sz="1600" dirty="0" err="1">
                <a:solidFill>
                  <a:schemeClr val="bg1"/>
                </a:solidFill>
              </a:rPr>
              <a:t>este</a:t>
            </a:r>
            <a:r>
              <a:rPr lang="en-US" altLang="ko-KR" sz="1600" dirty="0">
                <a:solidFill>
                  <a:schemeClr val="bg1"/>
                </a:solidFill>
              </a:rPr>
              <a:t> </a:t>
            </a:r>
            <a:r>
              <a:rPr lang="en-US" altLang="ko-KR" sz="1600" dirty="0" err="1">
                <a:solidFill>
                  <a:schemeClr val="bg1"/>
                </a:solidFill>
              </a:rPr>
              <a:t>caso</a:t>
            </a:r>
            <a:r>
              <a:rPr lang="en-US" altLang="ko-KR" sz="1600" dirty="0">
                <a:solidFill>
                  <a:schemeClr val="bg1"/>
                </a:solidFill>
              </a:rPr>
              <a:t> </a:t>
            </a:r>
            <a:r>
              <a:rPr lang="en-US" altLang="ko-KR" sz="1600" dirty="0" err="1">
                <a:solidFill>
                  <a:schemeClr val="bg1"/>
                </a:solidFill>
              </a:rPr>
              <a:t>todos</a:t>
            </a:r>
            <a:r>
              <a:rPr lang="en-US" altLang="ko-KR" sz="1600" dirty="0">
                <a:solidFill>
                  <a:schemeClr val="bg1"/>
                </a:solidFill>
              </a:rPr>
              <a:t> los pesos </a:t>
            </a:r>
            <a:r>
              <a:rPr lang="en-US" altLang="ko-KR" sz="1600" dirty="0" err="1">
                <a:solidFill>
                  <a:schemeClr val="bg1"/>
                </a:solidFill>
              </a:rPr>
              <a:t>valdrán</a:t>
            </a:r>
            <a:r>
              <a:rPr lang="en-US" altLang="ko-KR" sz="1600" dirty="0">
                <a:solidFill>
                  <a:schemeClr val="bg1"/>
                </a:solidFill>
              </a:rPr>
              <a:t> 1</a:t>
            </a:r>
          </a:p>
        </p:txBody>
      </p:sp>
      <p:sp>
        <p:nvSpPr>
          <p:cNvPr id="9" name="TextBox 28">
            <a:extLst>
              <a:ext uri="{FF2B5EF4-FFF2-40B4-BE49-F238E27FC236}">
                <a16:creationId xmlns:a16="http://schemas.microsoft.com/office/drawing/2014/main" id="{E2357BD8-3332-448E-AAC1-AB5A433AACF6}"/>
              </a:ext>
            </a:extLst>
          </p:cNvPr>
          <p:cNvSpPr txBox="1"/>
          <p:nvPr/>
        </p:nvSpPr>
        <p:spPr>
          <a:xfrm>
            <a:off x="5563893" y="757183"/>
            <a:ext cx="5988027" cy="615235"/>
          </a:xfrm>
          <a:prstGeom prst="rect">
            <a:avLst/>
          </a:prstGeom>
        </p:spPr>
        <p:txBody>
          <a:bodyPr vert="horz" lIns="91440" tIns="45720" rIns="91440" bIns="45720" rtlCol="0" anchor="t">
            <a:normAutofit/>
          </a:bodyPr>
          <a:lstStyle/>
          <a:p>
            <a:pPr algn="just" defTabSz="914400">
              <a:lnSpc>
                <a:spcPct val="90000"/>
              </a:lnSpc>
              <a:spcAft>
                <a:spcPts val="600"/>
              </a:spcAft>
            </a:pPr>
            <a:r>
              <a:rPr lang="en-US" altLang="ko-KR" sz="3200" b="1" u="sng" dirty="0" err="1">
                <a:solidFill>
                  <a:schemeClr val="accent1"/>
                </a:solidFill>
              </a:rPr>
              <a:t>Programando</a:t>
            </a:r>
            <a:r>
              <a:rPr lang="en-US" altLang="ko-KR" sz="3200" b="1" u="sng" dirty="0">
                <a:solidFill>
                  <a:schemeClr val="accent1"/>
                </a:solidFill>
              </a:rPr>
              <a:t>  un  </a:t>
            </a:r>
            <a:r>
              <a:rPr lang="en-US" altLang="ko-KR" sz="3200" b="1" u="sng" dirty="0" err="1">
                <a:solidFill>
                  <a:schemeClr val="accent1"/>
                </a:solidFill>
              </a:rPr>
              <a:t>Perceptrón</a:t>
            </a:r>
            <a:endParaRPr lang="en-US" altLang="ko-KR" sz="3200" b="1" u="sng" dirty="0">
              <a:solidFill>
                <a:schemeClr val="accent1"/>
              </a:solidFill>
            </a:endParaRPr>
          </a:p>
        </p:txBody>
      </p:sp>
      <p:pic>
        <p:nvPicPr>
          <p:cNvPr id="10" name="Imagen 9">
            <a:extLst>
              <a:ext uri="{FF2B5EF4-FFF2-40B4-BE49-F238E27FC236}">
                <a16:creationId xmlns:a16="http://schemas.microsoft.com/office/drawing/2014/main" id="{CE12EB01-6896-4C7E-9B89-9C42ADB662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3327" y="1552885"/>
            <a:ext cx="3547069" cy="1876115"/>
          </a:xfrm>
          <a:prstGeom prst="rect">
            <a:avLst/>
          </a:prstGeom>
        </p:spPr>
      </p:pic>
      <p:sp>
        <p:nvSpPr>
          <p:cNvPr id="5" name="Rectángulo 4">
            <a:extLst>
              <a:ext uri="{FF2B5EF4-FFF2-40B4-BE49-F238E27FC236}">
                <a16:creationId xmlns:a16="http://schemas.microsoft.com/office/drawing/2014/main" id="{F6549656-C269-4BCF-A4FA-033614A0762A}"/>
              </a:ext>
            </a:extLst>
          </p:cNvPr>
          <p:cNvSpPr/>
          <p:nvPr/>
        </p:nvSpPr>
        <p:spPr>
          <a:xfrm>
            <a:off x="7598605" y="1941534"/>
            <a:ext cx="768781" cy="1029551"/>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119EE7A-E169-410C-B8BF-F2A3F242953A}"/>
              </a:ext>
            </a:extLst>
          </p:cNvPr>
          <p:cNvSpPr txBox="1"/>
          <p:nvPr/>
        </p:nvSpPr>
        <p:spPr>
          <a:xfrm>
            <a:off x="5793327" y="4396636"/>
            <a:ext cx="5614565" cy="1200329"/>
          </a:xfrm>
          <a:prstGeom prst="rect">
            <a:avLst/>
          </a:prstGeom>
          <a:noFill/>
        </p:spPr>
        <p:txBody>
          <a:bodyPr wrap="square" rtlCol="0">
            <a:spAutoFit/>
          </a:bodyPr>
          <a:lstStyle/>
          <a:p>
            <a:r>
              <a:rPr lang="es-ES" dirty="0"/>
              <a:t>La </a:t>
            </a:r>
            <a:r>
              <a:rPr lang="es-ES" b="1" dirty="0"/>
              <a:t>SUMA PONDERADA</a:t>
            </a:r>
            <a:r>
              <a:rPr lang="es-ES" dirty="0"/>
              <a:t> será una acción que llevemos a cabo en base a unos </a:t>
            </a:r>
            <a:r>
              <a:rPr lang="es-ES" u="sng" dirty="0"/>
              <a:t>inputs concretos</a:t>
            </a:r>
            <a:r>
              <a:rPr lang="es-ES" dirty="0"/>
              <a:t>. Por ello, será una función que recibirá como parámetros </a:t>
            </a:r>
            <a:r>
              <a:rPr lang="es-ES"/>
              <a:t>dichos inputs.</a:t>
            </a:r>
            <a:endParaRPr lang="es-ES" dirty="0"/>
          </a:p>
        </p:txBody>
      </p:sp>
      <p:sp>
        <p:nvSpPr>
          <p:cNvPr id="11" name="Flecha: hacia abajo 10">
            <a:extLst>
              <a:ext uri="{FF2B5EF4-FFF2-40B4-BE49-F238E27FC236}">
                <a16:creationId xmlns:a16="http://schemas.microsoft.com/office/drawing/2014/main" id="{FA6BE67F-7F2B-4666-AB4D-C6A4FB597DA6}"/>
              </a:ext>
            </a:extLst>
          </p:cNvPr>
          <p:cNvSpPr/>
          <p:nvPr/>
        </p:nvSpPr>
        <p:spPr>
          <a:xfrm>
            <a:off x="7767965" y="3187698"/>
            <a:ext cx="430060" cy="1029551"/>
          </a:xfrm>
          <a:prstGeom prst="downArrow">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13712878"/>
      </p:ext>
    </p:extLst>
  </p:cSld>
  <p:clrMapOvr>
    <a:masterClrMapping/>
  </p:clrMapOvr>
</p:sld>
</file>

<file path=ppt/theme/theme1.xml><?xml version="1.0" encoding="utf-8"?>
<a:theme xmlns:a="http://schemas.openxmlformats.org/drawingml/2006/main" name="Cover and End Slide Master">
  <a:themeElements>
    <a:clrScheme name="Personalizado 4">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5222</TotalTime>
  <Words>6805</Words>
  <Application>Microsoft Macintosh PowerPoint</Application>
  <PresentationFormat>Panorámica</PresentationFormat>
  <Paragraphs>1093</Paragraphs>
  <Slides>64</Slides>
  <Notes>57</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64</vt:i4>
      </vt:variant>
    </vt:vector>
  </HeadingPairs>
  <TitlesOfParts>
    <vt:vector size="72" baseType="lpstr">
      <vt:lpstr>Arial</vt:lpstr>
      <vt:lpstr>Calibri</vt:lpstr>
      <vt:lpstr>Cambria Math</vt:lpstr>
      <vt:lpstr>Rockwell</vt:lpstr>
      <vt:lpstr>Wingdings</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c:creator>
  <cp:lastModifiedBy>Ainara Montoya</cp:lastModifiedBy>
  <cp:revision>268</cp:revision>
  <dcterms:created xsi:type="dcterms:W3CDTF">2022-01-25T12:46:14Z</dcterms:created>
  <dcterms:modified xsi:type="dcterms:W3CDTF">2024-12-14T11:26:31Z</dcterms:modified>
</cp:coreProperties>
</file>